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7" r:id="rId2"/>
    <p:sldId id="256" r:id="rId3"/>
    <p:sldId id="258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27902"/>
    <a:srgbClr val="F29702"/>
    <a:srgbClr val="FAA100"/>
    <a:srgbClr val="FFB001"/>
    <a:srgbClr val="FF9393"/>
    <a:srgbClr val="FFEA8F"/>
    <a:srgbClr val="FFCF01"/>
    <a:srgbClr val="F39409"/>
    <a:srgbClr val="F39A09"/>
    <a:srgbClr val="FFDC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9281" autoAdjust="0"/>
  </p:normalViewPr>
  <p:slideViewPr>
    <p:cSldViewPr>
      <p:cViewPr varScale="1">
        <p:scale>
          <a:sx n="88" d="100"/>
          <a:sy n="88" d="100"/>
        </p:scale>
        <p:origin x="-130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45856-CA2E-4511-BDFD-FA20E52E5561}" type="datetimeFigureOut">
              <a:rPr lang="en-US" smtClean="0"/>
              <a:t>5/7/2013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CE91F0-EB3E-4AFA-8574-60A32CD889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55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ree-power-point-templates.com/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Product Comparison table</a:t>
            </a:r>
            <a:r>
              <a:rPr lang="en-US" baseline="0" smtClean="0"/>
              <a:t> template with four product columns in PowerPoint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CE91F0-EB3E-4AFA-8574-60A32CD8891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3882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Product Comparison table</a:t>
            </a:r>
            <a:r>
              <a:rPr lang="en-US" baseline="0" smtClean="0"/>
              <a:t> template with four product columns in PowerPoint and different color scheme</a:t>
            </a:r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CE91F0-EB3E-4AFA-8574-60A32CD8891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21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Product Comparison table</a:t>
            </a:r>
            <a:r>
              <a:rPr lang="en-US" baseline="0" smtClean="0"/>
              <a:t> template with three product column</a:t>
            </a:r>
            <a:endParaRPr lang="en-US" smtClean="0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CE91F0-EB3E-4AFA-8574-60A32CD8891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2513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Download free templates from FPPT.com</a:t>
            </a:r>
          </a:p>
          <a:p>
            <a:r>
              <a:rPr lang="en-US" smtClean="0">
                <a:hlinkClick r:id="rId3"/>
              </a:rPr>
              <a:t>http://www.free-power-point-templates.com/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FAA988-1FBB-43A5-B60F-DE1DB620BDF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1729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0D125-E762-46A6-A11C-E86F6BB5426A}" type="datetimeFigureOut">
              <a:rPr lang="en-US" smtClean="0"/>
              <a:t>5/7/2013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1E5EF-1D68-4812-B9EB-1495A9736E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81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0D125-E762-46A6-A11C-E86F6BB5426A}" type="datetimeFigureOut">
              <a:rPr lang="en-US" smtClean="0"/>
              <a:t>5/7/2013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1E5EF-1D68-4812-B9EB-1495A9736E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9884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0D125-E762-46A6-A11C-E86F6BB5426A}" type="datetimeFigureOut">
              <a:rPr lang="en-US" smtClean="0"/>
              <a:t>5/7/2013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1E5EF-1D68-4812-B9EB-1495A9736E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6265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0D125-E762-46A6-A11C-E86F6BB5426A}" type="datetimeFigureOut">
              <a:rPr lang="en-US" smtClean="0"/>
              <a:t>5/7/2013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1E5EF-1D68-4812-B9EB-1495A9736E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3448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0D125-E762-46A6-A11C-E86F6BB5426A}" type="datetimeFigureOut">
              <a:rPr lang="en-US" smtClean="0"/>
              <a:t>5/7/2013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1E5EF-1D68-4812-B9EB-1495A9736E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5548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0D125-E762-46A6-A11C-E86F6BB5426A}" type="datetimeFigureOut">
              <a:rPr lang="en-US" smtClean="0"/>
              <a:t>5/7/2013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1E5EF-1D68-4812-B9EB-1495A9736E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1336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0D125-E762-46A6-A11C-E86F6BB5426A}" type="datetimeFigureOut">
              <a:rPr lang="en-US" smtClean="0"/>
              <a:t>5/7/2013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1E5EF-1D68-4812-B9EB-1495A9736E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1607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0D125-E762-46A6-A11C-E86F6BB5426A}" type="datetimeFigureOut">
              <a:rPr lang="en-US" smtClean="0"/>
              <a:t>5/7/2013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1E5EF-1D68-4812-B9EB-1495A9736E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750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0D125-E762-46A6-A11C-E86F6BB5426A}" type="datetimeFigureOut">
              <a:rPr lang="en-US" smtClean="0"/>
              <a:t>5/7/2013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1E5EF-1D68-4812-B9EB-1495A9736E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300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0D125-E762-46A6-A11C-E86F6BB5426A}" type="datetimeFigureOut">
              <a:rPr lang="en-US" smtClean="0"/>
              <a:t>5/7/2013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1E5EF-1D68-4812-B9EB-1495A9736E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679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0D125-E762-46A6-A11C-E86F6BB5426A}" type="datetimeFigureOut">
              <a:rPr lang="en-US" smtClean="0"/>
              <a:t>5/7/2013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1E5EF-1D68-4812-B9EB-1495A9736E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243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A0D125-E762-46A6-A11C-E86F6BB5426A}" type="datetimeFigureOut">
              <a:rPr lang="en-US" smtClean="0"/>
              <a:t>5/7/2013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81E5EF-1D68-4812-B9EB-1495A9736E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856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ree-power-point-templates.com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bg1">
                <a:lumMod val="75000"/>
              </a:schemeClr>
            </a:gs>
            <a:gs pos="0">
              <a:schemeClr val="bg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" name="Group 108"/>
          <p:cNvGrpSpPr/>
          <p:nvPr/>
        </p:nvGrpSpPr>
        <p:grpSpPr>
          <a:xfrm>
            <a:off x="2621280" y="2705347"/>
            <a:ext cx="2042160" cy="457200"/>
            <a:chOff x="3124200" y="1841484"/>
            <a:chExt cx="2042160" cy="457200"/>
          </a:xfrm>
        </p:grpSpPr>
        <p:sp>
          <p:nvSpPr>
            <p:cNvPr id="110" name="Rectangle 109"/>
            <p:cNvSpPr/>
            <p:nvPr/>
          </p:nvSpPr>
          <p:spPr>
            <a:xfrm>
              <a:off x="3124200" y="1841484"/>
              <a:ext cx="2042160" cy="457200"/>
            </a:xfrm>
            <a:prstGeom prst="rect">
              <a:avLst/>
            </a:prstGeom>
            <a:gradFill flip="none" rotWithShape="1">
              <a:gsLst>
                <a:gs pos="42000">
                  <a:srgbClr val="86CD45"/>
                </a:gs>
                <a:gs pos="100000">
                  <a:srgbClr val="9AE785"/>
                </a:gs>
                <a:gs pos="0">
                  <a:srgbClr val="13893D"/>
                </a:gs>
              </a:gsLst>
              <a:lin ang="16200000" scaled="1"/>
              <a:tileRect/>
            </a:gradFill>
            <a:ln w="19050">
              <a:gradFill flip="none" rotWithShape="1">
                <a:gsLst>
                  <a:gs pos="0">
                    <a:srgbClr val="1DBA5F"/>
                  </a:gs>
                  <a:gs pos="100000">
                    <a:srgbClr val="DBFABE"/>
                  </a:gs>
                </a:gsLst>
                <a:lin ang="5400000" scaled="1"/>
                <a:tileRect/>
              </a:gra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0" rtlCol="0" anchor="ctr"/>
            <a:lstStyle/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Sample Text</a:t>
              </a:r>
            </a:p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GOOD FEATURE</a:t>
              </a:r>
            </a:p>
          </p:txBody>
        </p:sp>
        <p:sp>
          <p:nvSpPr>
            <p:cNvPr id="111" name="Oval 110"/>
            <p:cNvSpPr/>
            <p:nvPr/>
          </p:nvSpPr>
          <p:spPr>
            <a:xfrm>
              <a:off x="3177135" y="1894824"/>
              <a:ext cx="320040" cy="320040"/>
            </a:xfrm>
            <a:prstGeom prst="ellipse">
              <a:avLst/>
            </a:prstGeom>
            <a:gradFill flip="none" rotWithShape="1">
              <a:gsLst>
                <a:gs pos="49000">
                  <a:srgbClr val="7CCD45"/>
                </a:gs>
                <a:gs pos="100000">
                  <a:srgbClr val="9AE785"/>
                </a:gs>
                <a:gs pos="0">
                  <a:srgbClr val="0C5827"/>
                </a:gs>
              </a:gsLst>
              <a:lin ang="18000000" scaled="0"/>
              <a:tileRect/>
            </a:gradFill>
            <a:ln w="19050">
              <a:noFill/>
              <a:miter lim="800000"/>
            </a:ln>
            <a:effectLst/>
            <a:scene3d>
              <a:camera prst="orthographicFront"/>
              <a:lightRig rig="glow" dir="t">
                <a:rot lat="0" lon="0" rev="2700000"/>
              </a:lightRig>
            </a:scene3d>
            <a:sp3d>
              <a:bevelT w="254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9728" rIns="109728" bIns="45720" rtlCol="0" anchor="ctr"/>
            <a:lstStyle/>
            <a:p>
              <a:pPr algn="ctr"/>
              <a:r>
                <a:rPr lang="en-US" b="1" dirty="0"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sym typeface="Wingdings"/>
                </a:rPr>
                <a:t></a:t>
              </a:r>
              <a:endParaRPr lang="en-US" b="1" dirty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17" name="Round Same Side Corner Rectangle 16"/>
          <p:cNvSpPr/>
          <p:nvPr/>
        </p:nvSpPr>
        <p:spPr>
          <a:xfrm>
            <a:off x="2621280" y="1037304"/>
            <a:ext cx="2042160" cy="815340"/>
          </a:xfrm>
          <a:prstGeom prst="round2SameRect">
            <a:avLst>
              <a:gd name="adj1" fmla="val 16667"/>
              <a:gd name="adj2" fmla="val 0"/>
            </a:avLst>
          </a:prstGeom>
          <a:solidFill>
            <a:schemeClr val="bg1"/>
          </a:solidFill>
          <a:ln w="28575">
            <a:solidFill>
              <a:schemeClr val="bg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91440" bIns="91440" rtlCol="0" anchor="ctr"/>
          <a:lstStyle/>
          <a:p>
            <a:pPr algn="ctr">
              <a:lnSpc>
                <a:spcPts val="1300"/>
              </a:lnSpc>
            </a:pPr>
            <a:r>
              <a:rPr lang="en-US" dirty="0" smtClean="0">
                <a:solidFill>
                  <a:schemeClr val="tx1"/>
                </a:solidFill>
                <a:effectLst>
                  <a:outerShdw blurRad="63500" dist="25400" dir="5400000" algn="t" rotWithShape="0">
                    <a:prstClr val="black">
                      <a:alpha val="30000"/>
                    </a:prstClr>
                  </a:outerShdw>
                </a:effectLst>
                <a:cs typeface="Arial" pitchFamily="34" charset="0"/>
              </a:rPr>
              <a:t>Product 1</a:t>
            </a:r>
          </a:p>
        </p:txBody>
      </p:sp>
      <p:sp>
        <p:nvSpPr>
          <p:cNvPr id="175" name="Round Same Side Corner Rectangle 174"/>
          <p:cNvSpPr/>
          <p:nvPr/>
        </p:nvSpPr>
        <p:spPr>
          <a:xfrm>
            <a:off x="440976" y="1037304"/>
            <a:ext cx="2180304" cy="815340"/>
          </a:xfrm>
          <a:prstGeom prst="round2SameRect">
            <a:avLst>
              <a:gd name="adj1" fmla="val 16667"/>
              <a:gd name="adj2" fmla="val 0"/>
            </a:avLst>
          </a:prstGeom>
          <a:gradFill flip="none" rotWithShape="1">
            <a:gsLst>
              <a:gs pos="47000">
                <a:schemeClr val="bg1"/>
              </a:gs>
              <a:gs pos="100000">
                <a:schemeClr val="bg1">
                  <a:lumMod val="85000"/>
                </a:schemeClr>
              </a:gs>
              <a:gs pos="0">
                <a:schemeClr val="bg1">
                  <a:lumMod val="85000"/>
                </a:schemeClr>
              </a:gs>
            </a:gsLst>
            <a:lin ang="12600000" scaled="0"/>
            <a:tileRect/>
          </a:gradFill>
          <a:ln w="28575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91440" bIns="0" rtlCol="0" anchor="ctr"/>
          <a:lstStyle/>
          <a:p>
            <a:pPr>
              <a:lnSpc>
                <a:spcPts val="1300"/>
              </a:lnSpc>
            </a:pPr>
            <a:r>
              <a:rPr lang="en-US" sz="2000" b="1" dirty="0">
                <a:solidFill>
                  <a:schemeClr val="tx1"/>
                </a:solidFill>
                <a:effectLst>
                  <a:outerShdw blurRad="63500" dist="25400" dir="5400000" algn="t" rotWithShape="0">
                    <a:prstClr val="black">
                      <a:alpha val="30000"/>
                    </a:prstClr>
                  </a:outerShdw>
                </a:effectLst>
                <a:cs typeface="Arial" pitchFamily="34" charset="0"/>
              </a:rPr>
              <a:t>Best Options</a:t>
            </a:r>
          </a:p>
        </p:txBody>
      </p:sp>
      <p:sp>
        <p:nvSpPr>
          <p:cNvPr id="19" name="Round Same Side Corner Rectangle 18"/>
          <p:cNvSpPr/>
          <p:nvPr/>
        </p:nvSpPr>
        <p:spPr>
          <a:xfrm>
            <a:off x="6720348" y="1037304"/>
            <a:ext cx="2042652" cy="815340"/>
          </a:xfrm>
          <a:prstGeom prst="round2SameRect">
            <a:avLst>
              <a:gd name="adj1" fmla="val 16667"/>
              <a:gd name="adj2" fmla="val 0"/>
            </a:avLst>
          </a:prstGeom>
          <a:solidFill>
            <a:schemeClr val="bg1"/>
          </a:solidFill>
          <a:ln w="28575">
            <a:solidFill>
              <a:schemeClr val="bg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91440" bIns="91440" rtlCol="0" anchor="ctr"/>
          <a:lstStyle/>
          <a:p>
            <a:pPr algn="ctr">
              <a:lnSpc>
                <a:spcPts val="1300"/>
              </a:lnSpc>
            </a:pPr>
            <a:r>
              <a:rPr lang="en-US" dirty="0" smtClean="0">
                <a:solidFill>
                  <a:schemeClr val="tx1"/>
                </a:solidFill>
                <a:effectLst>
                  <a:outerShdw blurRad="63500" dist="25400" dir="5400000" algn="t" rotWithShape="0">
                    <a:prstClr val="black">
                      <a:alpha val="30000"/>
                    </a:prstClr>
                  </a:outerShdw>
                </a:effectLst>
                <a:cs typeface="Arial" pitchFamily="34" charset="0"/>
              </a:rPr>
              <a:t>Product 3</a:t>
            </a:r>
          </a:p>
        </p:txBody>
      </p:sp>
      <p:sp>
        <p:nvSpPr>
          <p:cNvPr id="18" name="Round Same Side Corner Rectangle 17"/>
          <p:cNvSpPr/>
          <p:nvPr/>
        </p:nvSpPr>
        <p:spPr>
          <a:xfrm>
            <a:off x="4663440" y="1037304"/>
            <a:ext cx="2057400" cy="815340"/>
          </a:xfrm>
          <a:prstGeom prst="round2SameRect">
            <a:avLst>
              <a:gd name="adj1" fmla="val 16667"/>
              <a:gd name="adj2" fmla="val 0"/>
            </a:avLst>
          </a:prstGeom>
          <a:solidFill>
            <a:schemeClr val="bg1"/>
          </a:solidFill>
          <a:ln w="28575">
            <a:solidFill>
              <a:schemeClr val="bg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91440" bIns="91440" rtlCol="0" anchor="ctr"/>
          <a:lstStyle/>
          <a:p>
            <a:pPr algn="ctr">
              <a:lnSpc>
                <a:spcPts val="1300"/>
              </a:lnSpc>
            </a:pPr>
            <a:r>
              <a:rPr lang="en-US" dirty="0" smtClean="0">
                <a:solidFill>
                  <a:schemeClr val="tx1"/>
                </a:solidFill>
                <a:effectLst>
                  <a:outerShdw blurRad="63500" dist="25400" dir="5400000" algn="t" rotWithShape="0">
                    <a:prstClr val="black">
                      <a:alpha val="30000"/>
                    </a:prstClr>
                  </a:outerShdw>
                </a:effectLst>
                <a:cs typeface="Arial" pitchFamily="34" charset="0"/>
              </a:rPr>
              <a:t>Product 2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2621280" y="1799304"/>
            <a:ext cx="2042160" cy="457200"/>
            <a:chOff x="3124200" y="1841484"/>
            <a:chExt cx="2042160" cy="457200"/>
          </a:xfrm>
        </p:grpSpPr>
        <p:sp>
          <p:nvSpPr>
            <p:cNvPr id="6" name="Rectangle 5"/>
            <p:cNvSpPr/>
            <p:nvPr/>
          </p:nvSpPr>
          <p:spPr>
            <a:xfrm>
              <a:off x="3124200" y="1841484"/>
              <a:ext cx="2042160" cy="457200"/>
            </a:xfrm>
            <a:prstGeom prst="rect">
              <a:avLst/>
            </a:prstGeom>
            <a:gradFill flip="none" rotWithShape="1">
              <a:gsLst>
                <a:gs pos="42000">
                  <a:srgbClr val="86CD45"/>
                </a:gs>
                <a:gs pos="100000">
                  <a:srgbClr val="9AE785"/>
                </a:gs>
                <a:gs pos="0">
                  <a:srgbClr val="13893D"/>
                </a:gs>
              </a:gsLst>
              <a:lin ang="16200000" scaled="1"/>
              <a:tileRect/>
            </a:gradFill>
            <a:ln w="19050">
              <a:gradFill flip="none" rotWithShape="1">
                <a:gsLst>
                  <a:gs pos="0">
                    <a:srgbClr val="1DBA5F"/>
                  </a:gs>
                  <a:gs pos="100000">
                    <a:srgbClr val="DBFABE"/>
                  </a:gs>
                </a:gsLst>
                <a:lin ang="5400000" scaled="1"/>
                <a:tileRect/>
              </a:gra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0" rtlCol="0" anchor="ctr"/>
            <a:lstStyle/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Sample Text</a:t>
              </a:r>
            </a:p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GOOD FEATURE</a:t>
              </a:r>
            </a:p>
          </p:txBody>
        </p:sp>
        <p:sp>
          <p:nvSpPr>
            <p:cNvPr id="7" name="Oval 6"/>
            <p:cNvSpPr/>
            <p:nvPr/>
          </p:nvSpPr>
          <p:spPr>
            <a:xfrm>
              <a:off x="3177135" y="1894824"/>
              <a:ext cx="320040" cy="320040"/>
            </a:xfrm>
            <a:prstGeom prst="ellipse">
              <a:avLst/>
            </a:prstGeom>
            <a:gradFill flip="none" rotWithShape="1">
              <a:gsLst>
                <a:gs pos="49000">
                  <a:srgbClr val="7CCD45"/>
                </a:gs>
                <a:gs pos="100000">
                  <a:srgbClr val="9AE785"/>
                </a:gs>
                <a:gs pos="0">
                  <a:srgbClr val="0C5827"/>
                </a:gs>
              </a:gsLst>
              <a:lin ang="18000000" scaled="0"/>
              <a:tileRect/>
            </a:gradFill>
            <a:ln w="19050">
              <a:noFill/>
              <a:miter lim="800000"/>
            </a:ln>
            <a:effectLst/>
            <a:scene3d>
              <a:camera prst="orthographicFront"/>
              <a:lightRig rig="glow" dir="t">
                <a:rot lat="0" lon="0" rev="2700000"/>
              </a:lightRig>
            </a:scene3d>
            <a:sp3d>
              <a:bevelT w="254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9728" rIns="109728" bIns="45720" rtlCol="0" anchor="ctr"/>
            <a:lstStyle/>
            <a:p>
              <a:pPr algn="ctr"/>
              <a:r>
                <a:rPr lang="en-US" b="1" dirty="0"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sym typeface="Wingdings"/>
                </a:rPr>
                <a:t></a:t>
              </a:r>
              <a:endParaRPr lang="en-US" b="1" dirty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4663440" y="1799304"/>
            <a:ext cx="2042160" cy="457200"/>
            <a:chOff x="5334000" y="1841484"/>
            <a:chExt cx="2042160" cy="457200"/>
          </a:xfrm>
        </p:grpSpPr>
        <p:sp>
          <p:nvSpPr>
            <p:cNvPr id="12" name="Rectangle 11"/>
            <p:cNvSpPr/>
            <p:nvPr/>
          </p:nvSpPr>
          <p:spPr>
            <a:xfrm>
              <a:off x="5334000" y="1841484"/>
              <a:ext cx="2042160" cy="457200"/>
            </a:xfrm>
            <a:prstGeom prst="rect">
              <a:avLst/>
            </a:prstGeom>
            <a:gradFill flip="none" rotWithShape="1">
              <a:gsLst>
                <a:gs pos="90000">
                  <a:srgbClr val="FFD52F"/>
                </a:gs>
                <a:gs pos="46000">
                  <a:srgbClr val="FFCF01"/>
                </a:gs>
                <a:gs pos="96000">
                  <a:srgbClr val="FFDC6D"/>
                </a:gs>
                <a:gs pos="0">
                  <a:srgbClr val="F39409"/>
                </a:gs>
              </a:gsLst>
              <a:lin ang="16200000" scaled="1"/>
              <a:tileRect/>
            </a:gradFill>
            <a:ln w="19050">
              <a:gradFill flip="none" rotWithShape="1">
                <a:gsLst>
                  <a:gs pos="0">
                    <a:srgbClr val="FFC000"/>
                  </a:gs>
                  <a:gs pos="100000">
                    <a:srgbClr val="FFEA8F"/>
                  </a:gs>
                </a:gsLst>
                <a:lin ang="5400000" scaled="1"/>
                <a:tileRect/>
              </a:gra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0" rtlCol="0" anchor="ctr"/>
            <a:lstStyle/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Sample Text</a:t>
              </a:r>
            </a:p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MODERATE FEATURE</a:t>
              </a:r>
            </a:p>
          </p:txBody>
        </p:sp>
        <p:sp>
          <p:nvSpPr>
            <p:cNvPr id="13" name="Oval 12"/>
            <p:cNvSpPr/>
            <p:nvPr/>
          </p:nvSpPr>
          <p:spPr>
            <a:xfrm>
              <a:off x="5386935" y="1894824"/>
              <a:ext cx="320040" cy="320040"/>
            </a:xfrm>
            <a:prstGeom prst="ellipse">
              <a:avLst/>
            </a:prstGeom>
            <a:gradFill flip="none" rotWithShape="1">
              <a:gsLst>
                <a:gs pos="90000">
                  <a:srgbClr val="FFD52F"/>
                </a:gs>
                <a:gs pos="46000">
                  <a:srgbClr val="FFCF01"/>
                </a:gs>
                <a:gs pos="96000">
                  <a:srgbClr val="FFDC6D"/>
                </a:gs>
                <a:gs pos="0">
                  <a:srgbClr val="F39409"/>
                </a:gs>
              </a:gsLst>
              <a:lin ang="18900000" scaled="1"/>
              <a:tileRect/>
            </a:gradFill>
            <a:ln w="19050">
              <a:solidFill>
                <a:schemeClr val="bg1">
                  <a:lumMod val="95000"/>
                </a:schemeClr>
              </a:solidFill>
              <a:miter lim="800000"/>
            </a:ln>
            <a:effectLst/>
            <a:scene3d>
              <a:camera prst="orthographicFront"/>
              <a:lightRig rig="glow" dir="t">
                <a:rot lat="0" lon="0" rev="2700000"/>
              </a:lightRig>
            </a:scene3d>
            <a:sp3d>
              <a:bevelT w="254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1440" rIns="91440" bIns="0" rtlCol="0" anchor="ctr"/>
            <a:lstStyle/>
            <a:p>
              <a:pPr algn="ctr"/>
              <a:r>
                <a:rPr lang="en-US" sz="2800" b="1" dirty="0">
                  <a:effectLst>
                    <a:outerShdw blurRad="38100" dist="12700" dir="5400000" algn="t" rotWithShape="0">
                      <a:prstClr val="black">
                        <a:alpha val="40000"/>
                      </a:prstClr>
                    </a:outerShdw>
                  </a:effectLst>
                </a:rPr>
                <a:t>~</a:t>
              </a: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6720840" y="1799304"/>
            <a:ext cx="2042160" cy="457200"/>
            <a:chOff x="5334000" y="914400"/>
            <a:chExt cx="2042160" cy="457200"/>
          </a:xfrm>
        </p:grpSpPr>
        <p:sp>
          <p:nvSpPr>
            <p:cNvPr id="14" name="Rectangle 13"/>
            <p:cNvSpPr/>
            <p:nvPr/>
          </p:nvSpPr>
          <p:spPr>
            <a:xfrm>
              <a:off x="5334000" y="914400"/>
              <a:ext cx="2042160" cy="457200"/>
            </a:xfrm>
            <a:prstGeom prst="rect">
              <a:avLst/>
            </a:prstGeom>
            <a:gradFill flip="none" rotWithShape="1">
              <a:gsLst>
                <a:gs pos="100000">
                  <a:srgbClr val="FF0000"/>
                </a:gs>
                <a:gs pos="0">
                  <a:srgbClr val="820000"/>
                </a:gs>
                <a:gs pos="24000">
                  <a:srgbClr val="C00000"/>
                </a:gs>
              </a:gsLst>
              <a:lin ang="16200000" scaled="1"/>
              <a:tileRect/>
            </a:gradFill>
            <a:ln w="19050">
              <a:gradFill flip="none" rotWithShape="1">
                <a:gsLst>
                  <a:gs pos="0">
                    <a:srgbClr val="C00000"/>
                  </a:gs>
                  <a:gs pos="100000">
                    <a:srgbClr val="FF0000"/>
                  </a:gs>
                </a:gsLst>
                <a:lin ang="5400000" scaled="1"/>
                <a:tileRect/>
              </a:gra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0" rtlCol="0" anchor="ctr"/>
            <a:lstStyle/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Sample Text</a:t>
              </a:r>
            </a:p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BAD FEATURE</a:t>
              </a:r>
            </a:p>
          </p:txBody>
        </p:sp>
        <p:sp>
          <p:nvSpPr>
            <p:cNvPr id="15" name="Oval 14"/>
            <p:cNvSpPr/>
            <p:nvPr/>
          </p:nvSpPr>
          <p:spPr>
            <a:xfrm>
              <a:off x="5386935" y="967740"/>
              <a:ext cx="320040" cy="320040"/>
            </a:xfrm>
            <a:prstGeom prst="ellipse">
              <a:avLst/>
            </a:prstGeom>
            <a:gradFill flip="none" rotWithShape="1">
              <a:gsLst>
                <a:gs pos="100000">
                  <a:srgbClr val="FF0000"/>
                </a:gs>
                <a:gs pos="0">
                  <a:srgbClr val="820000"/>
                </a:gs>
                <a:gs pos="24000">
                  <a:srgbClr val="C00000"/>
                </a:gs>
              </a:gsLst>
              <a:lin ang="18900000" scaled="1"/>
              <a:tileRect/>
            </a:gradFill>
            <a:ln w="19050">
              <a:solidFill>
                <a:srgbClr val="FF9393"/>
              </a:solidFill>
              <a:miter lim="800000"/>
            </a:ln>
            <a:effectLst/>
            <a:scene3d>
              <a:camera prst="orthographicFront"/>
              <a:lightRig rig="glow" dir="t">
                <a:rot lat="0" lon="0" rev="2700000"/>
              </a:lightRig>
            </a:scene3d>
            <a:sp3d>
              <a:bevelT w="254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1440" rIns="91440" bIns="91440" rtlCol="0" anchor="ctr"/>
            <a:lstStyle/>
            <a:p>
              <a:pPr algn="ctr"/>
              <a:r>
                <a:rPr lang="en-US" b="1" dirty="0"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sym typeface="Wingdings"/>
                </a:rPr>
                <a:t>X</a:t>
              </a:r>
              <a:endParaRPr lang="en-US" b="1" dirty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16" name="Rectangle 15"/>
          <p:cNvSpPr/>
          <p:nvPr/>
        </p:nvSpPr>
        <p:spPr>
          <a:xfrm>
            <a:off x="411480" y="1799304"/>
            <a:ext cx="2209800" cy="457200"/>
          </a:xfrm>
          <a:prstGeom prst="rect">
            <a:avLst/>
          </a:prstGeom>
          <a:gradFill flip="none" rotWithShape="1">
            <a:gsLst>
              <a:gs pos="100000">
                <a:schemeClr val="tx1">
                  <a:lumMod val="65000"/>
                  <a:lumOff val="35000"/>
                </a:schemeClr>
              </a:gs>
              <a:gs pos="0">
                <a:schemeClr val="tx1">
                  <a:lumMod val="75000"/>
                  <a:lumOff val="25000"/>
                </a:schemeClr>
              </a:gs>
            </a:gsLst>
            <a:lin ang="0" scaled="1"/>
            <a:tileRect/>
          </a:gradFill>
          <a:ln w="19050">
            <a:solidFill>
              <a:schemeClr val="bg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91440" bIns="45720" rtlCol="0" anchor="ctr"/>
          <a:lstStyle/>
          <a:p>
            <a:pPr>
              <a:lnSpc>
                <a:spcPts val="1300"/>
              </a:lnSpc>
            </a:pPr>
            <a:r>
              <a:rPr lang="en-US" sz="1400" b="1" dirty="0" smtClean="0">
                <a:effectLst>
                  <a:outerShdw blurRad="63500" dist="25400" dir="5400000" algn="t" rotWithShape="0">
                    <a:prstClr val="black">
                      <a:alpha val="30000"/>
                    </a:prstClr>
                  </a:outerShdw>
                </a:effectLst>
                <a:cs typeface="Arial" pitchFamily="34" charset="0"/>
              </a:rPr>
              <a:t>Sample criteria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2621280" y="2248147"/>
            <a:ext cx="2042160" cy="457200"/>
            <a:chOff x="3124200" y="1841484"/>
            <a:chExt cx="2042160" cy="457200"/>
          </a:xfrm>
        </p:grpSpPr>
        <p:sp>
          <p:nvSpPr>
            <p:cNvPr id="30" name="Rectangle 29"/>
            <p:cNvSpPr/>
            <p:nvPr/>
          </p:nvSpPr>
          <p:spPr>
            <a:xfrm>
              <a:off x="3124200" y="1841484"/>
              <a:ext cx="2042160" cy="457200"/>
            </a:xfrm>
            <a:prstGeom prst="rect">
              <a:avLst/>
            </a:prstGeom>
            <a:gradFill flip="none" rotWithShape="1">
              <a:gsLst>
                <a:gs pos="42000">
                  <a:srgbClr val="86CD45"/>
                </a:gs>
                <a:gs pos="100000">
                  <a:srgbClr val="9AE785"/>
                </a:gs>
                <a:gs pos="0">
                  <a:srgbClr val="13893D"/>
                </a:gs>
              </a:gsLst>
              <a:lin ang="16200000" scaled="1"/>
              <a:tileRect/>
            </a:gradFill>
            <a:ln w="19050">
              <a:gradFill flip="none" rotWithShape="1">
                <a:gsLst>
                  <a:gs pos="0">
                    <a:srgbClr val="1DBA5F"/>
                  </a:gs>
                  <a:gs pos="100000">
                    <a:srgbClr val="DBFABE"/>
                  </a:gs>
                </a:gsLst>
                <a:lin ang="5400000" scaled="1"/>
                <a:tileRect/>
              </a:gra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0" rtlCol="0" anchor="ctr"/>
            <a:lstStyle/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Sample Text</a:t>
              </a:r>
            </a:p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GOOD FEATURE</a:t>
              </a:r>
            </a:p>
          </p:txBody>
        </p:sp>
        <p:sp>
          <p:nvSpPr>
            <p:cNvPr id="31" name="Oval 30"/>
            <p:cNvSpPr/>
            <p:nvPr/>
          </p:nvSpPr>
          <p:spPr>
            <a:xfrm>
              <a:off x="3177135" y="1894824"/>
              <a:ext cx="320040" cy="320040"/>
            </a:xfrm>
            <a:prstGeom prst="ellipse">
              <a:avLst/>
            </a:prstGeom>
            <a:gradFill flip="none" rotWithShape="1">
              <a:gsLst>
                <a:gs pos="49000">
                  <a:srgbClr val="7CCD45"/>
                </a:gs>
                <a:gs pos="100000">
                  <a:srgbClr val="9AE785"/>
                </a:gs>
                <a:gs pos="0">
                  <a:srgbClr val="0C5827"/>
                </a:gs>
              </a:gsLst>
              <a:lin ang="18000000" scaled="0"/>
              <a:tileRect/>
            </a:gradFill>
            <a:ln w="19050">
              <a:noFill/>
              <a:miter lim="800000"/>
            </a:ln>
            <a:effectLst/>
            <a:scene3d>
              <a:camera prst="orthographicFront"/>
              <a:lightRig rig="glow" dir="t">
                <a:rot lat="0" lon="0" rev="2700000"/>
              </a:lightRig>
            </a:scene3d>
            <a:sp3d>
              <a:bevelT w="254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9728" rIns="109728" bIns="45720" rtlCol="0" anchor="ctr"/>
            <a:lstStyle/>
            <a:p>
              <a:pPr algn="ctr"/>
              <a:r>
                <a:rPr lang="en-US" b="1" dirty="0"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sym typeface="Wingdings"/>
                </a:rPr>
                <a:t></a:t>
              </a:r>
              <a:endParaRPr lang="en-US" b="1" dirty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4663440" y="2248147"/>
            <a:ext cx="2042160" cy="457200"/>
            <a:chOff x="5334000" y="1841484"/>
            <a:chExt cx="2042160" cy="457200"/>
          </a:xfrm>
        </p:grpSpPr>
        <p:sp>
          <p:nvSpPr>
            <p:cNvPr id="28" name="Rectangle 27"/>
            <p:cNvSpPr/>
            <p:nvPr/>
          </p:nvSpPr>
          <p:spPr>
            <a:xfrm>
              <a:off x="5334000" y="1841484"/>
              <a:ext cx="2042160" cy="457200"/>
            </a:xfrm>
            <a:prstGeom prst="rect">
              <a:avLst/>
            </a:prstGeom>
            <a:gradFill flip="none" rotWithShape="1">
              <a:gsLst>
                <a:gs pos="90000">
                  <a:srgbClr val="FFD52F"/>
                </a:gs>
                <a:gs pos="46000">
                  <a:srgbClr val="FFCF01"/>
                </a:gs>
                <a:gs pos="96000">
                  <a:srgbClr val="FFDC6D"/>
                </a:gs>
                <a:gs pos="0">
                  <a:srgbClr val="F39409"/>
                </a:gs>
              </a:gsLst>
              <a:lin ang="16200000" scaled="1"/>
              <a:tileRect/>
            </a:gradFill>
            <a:ln w="19050">
              <a:gradFill flip="none" rotWithShape="1">
                <a:gsLst>
                  <a:gs pos="0">
                    <a:srgbClr val="FFC000"/>
                  </a:gs>
                  <a:gs pos="100000">
                    <a:srgbClr val="FFEA8F"/>
                  </a:gs>
                </a:gsLst>
                <a:lin ang="5400000" scaled="1"/>
                <a:tileRect/>
              </a:gra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0" rtlCol="0" anchor="ctr"/>
            <a:lstStyle/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Sample Text</a:t>
              </a:r>
            </a:p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MODERATE FEATURE</a:t>
              </a:r>
            </a:p>
          </p:txBody>
        </p:sp>
        <p:sp>
          <p:nvSpPr>
            <p:cNvPr id="29" name="Oval 28"/>
            <p:cNvSpPr/>
            <p:nvPr/>
          </p:nvSpPr>
          <p:spPr>
            <a:xfrm>
              <a:off x="5386935" y="1894824"/>
              <a:ext cx="320040" cy="320040"/>
            </a:xfrm>
            <a:prstGeom prst="ellipse">
              <a:avLst/>
            </a:prstGeom>
            <a:gradFill flip="none" rotWithShape="1">
              <a:gsLst>
                <a:gs pos="90000">
                  <a:srgbClr val="FFD52F"/>
                </a:gs>
                <a:gs pos="46000">
                  <a:srgbClr val="FFCF01"/>
                </a:gs>
                <a:gs pos="96000">
                  <a:srgbClr val="FFDC6D"/>
                </a:gs>
                <a:gs pos="0">
                  <a:srgbClr val="F39409"/>
                </a:gs>
              </a:gsLst>
              <a:lin ang="18900000" scaled="1"/>
              <a:tileRect/>
            </a:gradFill>
            <a:ln w="19050">
              <a:solidFill>
                <a:schemeClr val="bg1">
                  <a:lumMod val="95000"/>
                </a:schemeClr>
              </a:solidFill>
              <a:miter lim="800000"/>
            </a:ln>
            <a:effectLst/>
            <a:scene3d>
              <a:camera prst="orthographicFront"/>
              <a:lightRig rig="glow" dir="t">
                <a:rot lat="0" lon="0" rev="2700000"/>
              </a:lightRig>
            </a:scene3d>
            <a:sp3d>
              <a:bevelT w="254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1440" rIns="91440" bIns="0" rtlCol="0" anchor="ctr"/>
            <a:lstStyle/>
            <a:p>
              <a:pPr algn="ctr"/>
              <a:r>
                <a:rPr lang="en-US" sz="2800" b="1" dirty="0">
                  <a:effectLst>
                    <a:outerShdw blurRad="38100" dist="12700" dir="5400000" algn="t" rotWithShape="0">
                      <a:prstClr val="black">
                        <a:alpha val="40000"/>
                      </a:prstClr>
                    </a:outerShdw>
                  </a:effectLst>
                </a:rPr>
                <a:t>~</a:t>
              </a: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6720840" y="2248147"/>
            <a:ext cx="2042160" cy="457200"/>
            <a:chOff x="5334000" y="914400"/>
            <a:chExt cx="2042160" cy="457200"/>
          </a:xfrm>
        </p:grpSpPr>
        <p:sp>
          <p:nvSpPr>
            <p:cNvPr id="26" name="Rectangle 25"/>
            <p:cNvSpPr/>
            <p:nvPr/>
          </p:nvSpPr>
          <p:spPr>
            <a:xfrm>
              <a:off x="5334000" y="914400"/>
              <a:ext cx="2042160" cy="457200"/>
            </a:xfrm>
            <a:prstGeom prst="rect">
              <a:avLst/>
            </a:prstGeom>
            <a:gradFill flip="none" rotWithShape="1">
              <a:gsLst>
                <a:gs pos="100000">
                  <a:srgbClr val="FF0000"/>
                </a:gs>
                <a:gs pos="0">
                  <a:srgbClr val="820000"/>
                </a:gs>
                <a:gs pos="24000">
                  <a:srgbClr val="C00000"/>
                </a:gs>
              </a:gsLst>
              <a:lin ang="16200000" scaled="1"/>
              <a:tileRect/>
            </a:gradFill>
            <a:ln w="19050">
              <a:gradFill flip="none" rotWithShape="1">
                <a:gsLst>
                  <a:gs pos="0">
                    <a:srgbClr val="C00000"/>
                  </a:gs>
                  <a:gs pos="100000">
                    <a:srgbClr val="FF0000"/>
                  </a:gs>
                </a:gsLst>
                <a:lin ang="5400000" scaled="1"/>
                <a:tileRect/>
              </a:gra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0" rtlCol="0" anchor="ctr"/>
            <a:lstStyle/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Sample Text</a:t>
              </a:r>
            </a:p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BAD FEATURE</a:t>
              </a:r>
            </a:p>
          </p:txBody>
        </p:sp>
        <p:sp>
          <p:nvSpPr>
            <p:cNvPr id="27" name="Oval 26"/>
            <p:cNvSpPr/>
            <p:nvPr/>
          </p:nvSpPr>
          <p:spPr>
            <a:xfrm>
              <a:off x="5386935" y="967740"/>
              <a:ext cx="320040" cy="320040"/>
            </a:xfrm>
            <a:prstGeom prst="ellipse">
              <a:avLst/>
            </a:prstGeom>
            <a:gradFill flip="none" rotWithShape="1">
              <a:gsLst>
                <a:gs pos="100000">
                  <a:srgbClr val="FF0000"/>
                </a:gs>
                <a:gs pos="0">
                  <a:srgbClr val="820000"/>
                </a:gs>
                <a:gs pos="24000">
                  <a:srgbClr val="C00000"/>
                </a:gs>
              </a:gsLst>
              <a:lin ang="18900000" scaled="1"/>
              <a:tileRect/>
            </a:gradFill>
            <a:ln w="19050">
              <a:solidFill>
                <a:srgbClr val="FF9393"/>
              </a:solidFill>
              <a:miter lim="800000"/>
            </a:ln>
            <a:effectLst/>
            <a:scene3d>
              <a:camera prst="orthographicFront"/>
              <a:lightRig rig="glow" dir="t">
                <a:rot lat="0" lon="0" rev="2700000"/>
              </a:lightRig>
            </a:scene3d>
            <a:sp3d>
              <a:bevelT w="254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1440" rIns="91440" bIns="91440" rtlCol="0" anchor="ctr"/>
            <a:lstStyle/>
            <a:p>
              <a:pPr algn="ctr"/>
              <a:r>
                <a:rPr lang="en-US" b="1" dirty="0"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sym typeface="Wingdings"/>
                </a:rPr>
                <a:t>X</a:t>
              </a:r>
              <a:endParaRPr lang="en-US" b="1" dirty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25" name="Rectangle 24"/>
          <p:cNvSpPr/>
          <p:nvPr/>
        </p:nvSpPr>
        <p:spPr>
          <a:xfrm>
            <a:off x="411480" y="2248147"/>
            <a:ext cx="2209800" cy="457200"/>
          </a:xfrm>
          <a:prstGeom prst="rect">
            <a:avLst/>
          </a:prstGeom>
          <a:gradFill flip="none" rotWithShape="1">
            <a:gsLst>
              <a:gs pos="100000">
                <a:schemeClr val="tx1">
                  <a:lumMod val="65000"/>
                  <a:lumOff val="35000"/>
                </a:schemeClr>
              </a:gs>
              <a:gs pos="0">
                <a:schemeClr val="tx1">
                  <a:lumMod val="75000"/>
                  <a:lumOff val="25000"/>
                </a:schemeClr>
              </a:gs>
            </a:gsLst>
            <a:lin ang="0" scaled="1"/>
            <a:tileRect/>
          </a:gradFill>
          <a:ln w="19050">
            <a:solidFill>
              <a:schemeClr val="bg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91440" bIns="45720" rtlCol="0" anchor="ctr"/>
          <a:lstStyle/>
          <a:p>
            <a:pPr>
              <a:lnSpc>
                <a:spcPts val="1300"/>
              </a:lnSpc>
            </a:pPr>
            <a:r>
              <a:rPr lang="en-US" sz="1400" b="1" dirty="0" smtClean="0">
                <a:effectLst>
                  <a:outerShdw blurRad="63500" dist="25400" dir="5400000" algn="t" rotWithShape="0">
                    <a:prstClr val="black">
                      <a:alpha val="30000"/>
                    </a:prstClr>
                  </a:outerShdw>
                </a:effectLst>
                <a:cs typeface="Arial" pitchFamily="34" charset="0"/>
              </a:rPr>
              <a:t>Sample criteria</a:t>
            </a:r>
          </a:p>
        </p:txBody>
      </p:sp>
      <p:grpSp>
        <p:nvGrpSpPr>
          <p:cNvPr id="34" name="Group 33"/>
          <p:cNvGrpSpPr/>
          <p:nvPr/>
        </p:nvGrpSpPr>
        <p:grpSpPr>
          <a:xfrm>
            <a:off x="4663440" y="2705347"/>
            <a:ext cx="2042160" cy="457200"/>
            <a:chOff x="5334000" y="1841484"/>
            <a:chExt cx="2042160" cy="457200"/>
          </a:xfrm>
        </p:grpSpPr>
        <p:sp>
          <p:nvSpPr>
            <p:cNvPr id="39" name="Rectangle 38"/>
            <p:cNvSpPr/>
            <p:nvPr/>
          </p:nvSpPr>
          <p:spPr>
            <a:xfrm>
              <a:off x="5334000" y="1841484"/>
              <a:ext cx="2042160" cy="457200"/>
            </a:xfrm>
            <a:prstGeom prst="rect">
              <a:avLst/>
            </a:prstGeom>
            <a:gradFill flip="none" rotWithShape="1">
              <a:gsLst>
                <a:gs pos="90000">
                  <a:srgbClr val="FFD52F"/>
                </a:gs>
                <a:gs pos="46000">
                  <a:srgbClr val="FFCF01"/>
                </a:gs>
                <a:gs pos="96000">
                  <a:srgbClr val="FFDC6D"/>
                </a:gs>
                <a:gs pos="0">
                  <a:srgbClr val="F39409"/>
                </a:gs>
              </a:gsLst>
              <a:lin ang="16200000" scaled="1"/>
              <a:tileRect/>
            </a:gradFill>
            <a:ln w="19050">
              <a:gradFill flip="none" rotWithShape="1">
                <a:gsLst>
                  <a:gs pos="0">
                    <a:srgbClr val="FFC000"/>
                  </a:gs>
                  <a:gs pos="100000">
                    <a:srgbClr val="FFEA8F"/>
                  </a:gs>
                </a:gsLst>
                <a:lin ang="5400000" scaled="1"/>
                <a:tileRect/>
              </a:gra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0" rtlCol="0" anchor="ctr"/>
            <a:lstStyle/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Sample Text</a:t>
              </a:r>
            </a:p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MODERATE FEATURE</a:t>
              </a:r>
            </a:p>
          </p:txBody>
        </p:sp>
        <p:sp>
          <p:nvSpPr>
            <p:cNvPr id="40" name="Oval 39"/>
            <p:cNvSpPr/>
            <p:nvPr/>
          </p:nvSpPr>
          <p:spPr>
            <a:xfrm>
              <a:off x="5386935" y="1894824"/>
              <a:ext cx="320040" cy="320040"/>
            </a:xfrm>
            <a:prstGeom prst="ellipse">
              <a:avLst/>
            </a:prstGeom>
            <a:gradFill flip="none" rotWithShape="1">
              <a:gsLst>
                <a:gs pos="90000">
                  <a:srgbClr val="FFD52F"/>
                </a:gs>
                <a:gs pos="46000">
                  <a:srgbClr val="FFCF01"/>
                </a:gs>
                <a:gs pos="96000">
                  <a:srgbClr val="FFDC6D"/>
                </a:gs>
                <a:gs pos="0">
                  <a:srgbClr val="F39409"/>
                </a:gs>
              </a:gsLst>
              <a:lin ang="18900000" scaled="1"/>
              <a:tileRect/>
            </a:gradFill>
            <a:ln w="19050">
              <a:solidFill>
                <a:schemeClr val="bg1">
                  <a:lumMod val="95000"/>
                </a:schemeClr>
              </a:solidFill>
              <a:miter lim="800000"/>
            </a:ln>
            <a:effectLst/>
            <a:scene3d>
              <a:camera prst="orthographicFront"/>
              <a:lightRig rig="glow" dir="t">
                <a:rot lat="0" lon="0" rev="2700000"/>
              </a:lightRig>
            </a:scene3d>
            <a:sp3d>
              <a:bevelT w="254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1440" rIns="91440" bIns="0" rtlCol="0" anchor="ctr"/>
            <a:lstStyle/>
            <a:p>
              <a:pPr algn="ctr"/>
              <a:r>
                <a:rPr lang="en-US" sz="2800" b="1" dirty="0">
                  <a:effectLst>
                    <a:outerShdw blurRad="38100" dist="12700" dir="5400000" algn="t" rotWithShape="0">
                      <a:prstClr val="black">
                        <a:alpha val="40000"/>
                      </a:prstClr>
                    </a:outerShdw>
                  </a:effectLst>
                </a:rPr>
                <a:t>~</a:t>
              </a: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6720840" y="2705347"/>
            <a:ext cx="2042160" cy="457200"/>
            <a:chOff x="5334000" y="914400"/>
            <a:chExt cx="2042160" cy="457200"/>
          </a:xfrm>
        </p:grpSpPr>
        <p:sp>
          <p:nvSpPr>
            <p:cNvPr id="37" name="Rectangle 36"/>
            <p:cNvSpPr/>
            <p:nvPr/>
          </p:nvSpPr>
          <p:spPr>
            <a:xfrm>
              <a:off x="5334000" y="914400"/>
              <a:ext cx="2042160" cy="457200"/>
            </a:xfrm>
            <a:prstGeom prst="rect">
              <a:avLst/>
            </a:prstGeom>
            <a:gradFill flip="none" rotWithShape="1">
              <a:gsLst>
                <a:gs pos="100000">
                  <a:srgbClr val="FF0000"/>
                </a:gs>
                <a:gs pos="0">
                  <a:srgbClr val="820000"/>
                </a:gs>
                <a:gs pos="24000">
                  <a:srgbClr val="C00000"/>
                </a:gs>
              </a:gsLst>
              <a:lin ang="16200000" scaled="1"/>
              <a:tileRect/>
            </a:gradFill>
            <a:ln w="19050">
              <a:gradFill flip="none" rotWithShape="1">
                <a:gsLst>
                  <a:gs pos="0">
                    <a:srgbClr val="C00000"/>
                  </a:gs>
                  <a:gs pos="100000">
                    <a:srgbClr val="FF0000"/>
                  </a:gs>
                </a:gsLst>
                <a:lin ang="5400000" scaled="1"/>
                <a:tileRect/>
              </a:gra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0" rtlCol="0" anchor="ctr"/>
            <a:lstStyle/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Sample Text</a:t>
              </a:r>
            </a:p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BAD FEATURE</a:t>
              </a:r>
            </a:p>
          </p:txBody>
        </p:sp>
        <p:sp>
          <p:nvSpPr>
            <p:cNvPr id="38" name="Oval 37"/>
            <p:cNvSpPr/>
            <p:nvPr/>
          </p:nvSpPr>
          <p:spPr>
            <a:xfrm>
              <a:off x="5386935" y="967740"/>
              <a:ext cx="320040" cy="320040"/>
            </a:xfrm>
            <a:prstGeom prst="ellipse">
              <a:avLst/>
            </a:prstGeom>
            <a:gradFill flip="none" rotWithShape="1">
              <a:gsLst>
                <a:gs pos="100000">
                  <a:srgbClr val="FF0000"/>
                </a:gs>
                <a:gs pos="0">
                  <a:srgbClr val="820000"/>
                </a:gs>
                <a:gs pos="24000">
                  <a:srgbClr val="C00000"/>
                </a:gs>
              </a:gsLst>
              <a:lin ang="18900000" scaled="1"/>
              <a:tileRect/>
            </a:gradFill>
            <a:ln w="19050">
              <a:solidFill>
                <a:srgbClr val="FF9393"/>
              </a:solidFill>
              <a:miter lim="800000"/>
            </a:ln>
            <a:effectLst/>
            <a:scene3d>
              <a:camera prst="orthographicFront"/>
              <a:lightRig rig="glow" dir="t">
                <a:rot lat="0" lon="0" rev="2700000"/>
              </a:lightRig>
            </a:scene3d>
            <a:sp3d>
              <a:bevelT w="254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1440" rIns="91440" bIns="91440" rtlCol="0" anchor="ctr"/>
            <a:lstStyle/>
            <a:p>
              <a:pPr algn="ctr"/>
              <a:r>
                <a:rPr lang="en-US" b="1" dirty="0"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sym typeface="Wingdings"/>
                </a:rPr>
                <a:t>X</a:t>
              </a:r>
              <a:endParaRPr lang="en-US" b="1" dirty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36" name="Rectangle 35"/>
          <p:cNvSpPr/>
          <p:nvPr/>
        </p:nvSpPr>
        <p:spPr>
          <a:xfrm>
            <a:off x="411480" y="2705347"/>
            <a:ext cx="2209800" cy="457200"/>
          </a:xfrm>
          <a:prstGeom prst="rect">
            <a:avLst/>
          </a:prstGeom>
          <a:gradFill flip="none" rotWithShape="1">
            <a:gsLst>
              <a:gs pos="100000">
                <a:schemeClr val="tx1">
                  <a:lumMod val="65000"/>
                  <a:lumOff val="35000"/>
                </a:schemeClr>
              </a:gs>
              <a:gs pos="0">
                <a:schemeClr val="tx1">
                  <a:lumMod val="75000"/>
                  <a:lumOff val="25000"/>
                </a:schemeClr>
              </a:gs>
            </a:gsLst>
            <a:lin ang="0" scaled="1"/>
            <a:tileRect/>
          </a:gradFill>
          <a:ln w="19050">
            <a:solidFill>
              <a:schemeClr val="bg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91440" bIns="45720" rtlCol="0" anchor="ctr"/>
          <a:lstStyle/>
          <a:p>
            <a:pPr>
              <a:lnSpc>
                <a:spcPts val="1300"/>
              </a:lnSpc>
            </a:pPr>
            <a:r>
              <a:rPr lang="en-US" sz="1400" b="1" dirty="0" smtClean="0">
                <a:effectLst>
                  <a:outerShdw blurRad="63500" dist="25400" dir="5400000" algn="t" rotWithShape="0">
                    <a:prstClr val="black">
                      <a:alpha val="30000"/>
                    </a:prstClr>
                  </a:outerShdw>
                </a:effectLst>
                <a:cs typeface="Arial" pitchFamily="34" charset="0"/>
              </a:rPr>
              <a:t>Sample criteria</a:t>
            </a:r>
          </a:p>
        </p:txBody>
      </p:sp>
      <p:grpSp>
        <p:nvGrpSpPr>
          <p:cNvPr id="44" name="Group 43"/>
          <p:cNvGrpSpPr/>
          <p:nvPr/>
        </p:nvGrpSpPr>
        <p:grpSpPr>
          <a:xfrm>
            <a:off x="2621280" y="3153698"/>
            <a:ext cx="2042160" cy="457200"/>
            <a:chOff x="3124200" y="1841484"/>
            <a:chExt cx="2042160" cy="457200"/>
          </a:xfrm>
        </p:grpSpPr>
        <p:sp>
          <p:nvSpPr>
            <p:cNvPr id="52" name="Rectangle 51"/>
            <p:cNvSpPr/>
            <p:nvPr/>
          </p:nvSpPr>
          <p:spPr>
            <a:xfrm>
              <a:off x="3124200" y="1841484"/>
              <a:ext cx="2042160" cy="457200"/>
            </a:xfrm>
            <a:prstGeom prst="rect">
              <a:avLst/>
            </a:prstGeom>
            <a:gradFill flip="none" rotWithShape="1">
              <a:gsLst>
                <a:gs pos="42000">
                  <a:srgbClr val="86CD45"/>
                </a:gs>
                <a:gs pos="100000">
                  <a:srgbClr val="9AE785"/>
                </a:gs>
                <a:gs pos="0">
                  <a:srgbClr val="13893D"/>
                </a:gs>
              </a:gsLst>
              <a:lin ang="16200000" scaled="1"/>
              <a:tileRect/>
            </a:gradFill>
            <a:ln w="19050">
              <a:gradFill flip="none" rotWithShape="1">
                <a:gsLst>
                  <a:gs pos="0">
                    <a:srgbClr val="1DBA5F"/>
                  </a:gs>
                  <a:gs pos="100000">
                    <a:srgbClr val="DBFABE"/>
                  </a:gs>
                </a:gsLst>
                <a:lin ang="5400000" scaled="1"/>
                <a:tileRect/>
              </a:gra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0" rtlCol="0" anchor="ctr"/>
            <a:lstStyle/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Sample Text</a:t>
              </a:r>
            </a:p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GOOD FEATURE</a:t>
              </a:r>
            </a:p>
          </p:txBody>
        </p:sp>
        <p:sp>
          <p:nvSpPr>
            <p:cNvPr id="53" name="Oval 52"/>
            <p:cNvSpPr/>
            <p:nvPr/>
          </p:nvSpPr>
          <p:spPr>
            <a:xfrm>
              <a:off x="3177135" y="1894824"/>
              <a:ext cx="320040" cy="320040"/>
            </a:xfrm>
            <a:prstGeom prst="ellipse">
              <a:avLst/>
            </a:prstGeom>
            <a:gradFill flip="none" rotWithShape="1">
              <a:gsLst>
                <a:gs pos="49000">
                  <a:srgbClr val="7CCD45"/>
                </a:gs>
                <a:gs pos="100000">
                  <a:srgbClr val="9AE785"/>
                </a:gs>
                <a:gs pos="0">
                  <a:srgbClr val="0C5827"/>
                </a:gs>
              </a:gsLst>
              <a:lin ang="18000000" scaled="0"/>
              <a:tileRect/>
            </a:gradFill>
            <a:ln w="19050">
              <a:noFill/>
              <a:miter lim="800000"/>
            </a:ln>
            <a:effectLst/>
            <a:scene3d>
              <a:camera prst="orthographicFront"/>
              <a:lightRig rig="glow" dir="t">
                <a:rot lat="0" lon="0" rev="2700000"/>
              </a:lightRig>
            </a:scene3d>
            <a:sp3d>
              <a:bevelT w="254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9728" rIns="109728" bIns="45720" rtlCol="0" anchor="ctr"/>
            <a:lstStyle/>
            <a:p>
              <a:pPr algn="ctr"/>
              <a:r>
                <a:rPr lang="en-US" b="1" dirty="0"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sym typeface="Wingdings"/>
                </a:rPr>
                <a:t></a:t>
              </a:r>
              <a:endParaRPr lang="en-US" b="1" dirty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6720840" y="3153698"/>
            <a:ext cx="2042160" cy="457200"/>
            <a:chOff x="5334000" y="914400"/>
            <a:chExt cx="2042160" cy="457200"/>
          </a:xfrm>
        </p:grpSpPr>
        <p:sp>
          <p:nvSpPr>
            <p:cNvPr id="48" name="Rectangle 47"/>
            <p:cNvSpPr/>
            <p:nvPr/>
          </p:nvSpPr>
          <p:spPr>
            <a:xfrm>
              <a:off x="5334000" y="914400"/>
              <a:ext cx="2042160" cy="457200"/>
            </a:xfrm>
            <a:prstGeom prst="rect">
              <a:avLst/>
            </a:prstGeom>
            <a:gradFill flip="none" rotWithShape="1">
              <a:gsLst>
                <a:gs pos="100000">
                  <a:srgbClr val="FF0000"/>
                </a:gs>
                <a:gs pos="0">
                  <a:srgbClr val="820000"/>
                </a:gs>
                <a:gs pos="24000">
                  <a:srgbClr val="C00000"/>
                </a:gs>
              </a:gsLst>
              <a:lin ang="16200000" scaled="1"/>
              <a:tileRect/>
            </a:gradFill>
            <a:ln w="19050">
              <a:gradFill flip="none" rotWithShape="1">
                <a:gsLst>
                  <a:gs pos="0">
                    <a:srgbClr val="C00000"/>
                  </a:gs>
                  <a:gs pos="100000">
                    <a:srgbClr val="FF0000"/>
                  </a:gs>
                </a:gsLst>
                <a:lin ang="5400000" scaled="1"/>
                <a:tileRect/>
              </a:gra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0" rtlCol="0" anchor="ctr"/>
            <a:lstStyle/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Sample Text</a:t>
              </a:r>
            </a:p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BAD FEATURE</a:t>
              </a:r>
            </a:p>
          </p:txBody>
        </p:sp>
        <p:sp>
          <p:nvSpPr>
            <p:cNvPr id="49" name="Oval 48"/>
            <p:cNvSpPr/>
            <p:nvPr/>
          </p:nvSpPr>
          <p:spPr>
            <a:xfrm>
              <a:off x="5386935" y="967740"/>
              <a:ext cx="320040" cy="320040"/>
            </a:xfrm>
            <a:prstGeom prst="ellipse">
              <a:avLst/>
            </a:prstGeom>
            <a:gradFill flip="none" rotWithShape="1">
              <a:gsLst>
                <a:gs pos="100000">
                  <a:srgbClr val="FF0000"/>
                </a:gs>
                <a:gs pos="0">
                  <a:srgbClr val="820000"/>
                </a:gs>
                <a:gs pos="24000">
                  <a:srgbClr val="C00000"/>
                </a:gs>
              </a:gsLst>
              <a:lin ang="18900000" scaled="1"/>
              <a:tileRect/>
            </a:gradFill>
            <a:ln w="19050">
              <a:solidFill>
                <a:srgbClr val="FF9393"/>
              </a:solidFill>
              <a:miter lim="800000"/>
            </a:ln>
            <a:effectLst/>
            <a:scene3d>
              <a:camera prst="orthographicFront"/>
              <a:lightRig rig="glow" dir="t">
                <a:rot lat="0" lon="0" rev="2700000"/>
              </a:lightRig>
            </a:scene3d>
            <a:sp3d>
              <a:bevelT w="254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1440" rIns="91440" bIns="91440" rtlCol="0" anchor="ctr"/>
            <a:lstStyle/>
            <a:p>
              <a:pPr algn="ctr"/>
              <a:r>
                <a:rPr lang="en-US" b="1" dirty="0"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sym typeface="Wingdings"/>
                </a:rPr>
                <a:t>X</a:t>
              </a:r>
              <a:endParaRPr lang="en-US" b="1" dirty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47" name="Rectangle 46"/>
          <p:cNvSpPr/>
          <p:nvPr/>
        </p:nvSpPr>
        <p:spPr>
          <a:xfrm>
            <a:off x="411480" y="3153698"/>
            <a:ext cx="2209800" cy="457200"/>
          </a:xfrm>
          <a:prstGeom prst="rect">
            <a:avLst/>
          </a:prstGeom>
          <a:gradFill flip="none" rotWithShape="1">
            <a:gsLst>
              <a:gs pos="100000">
                <a:schemeClr val="tx1">
                  <a:lumMod val="65000"/>
                  <a:lumOff val="35000"/>
                </a:schemeClr>
              </a:gs>
              <a:gs pos="0">
                <a:schemeClr val="tx1">
                  <a:lumMod val="75000"/>
                  <a:lumOff val="25000"/>
                </a:schemeClr>
              </a:gs>
            </a:gsLst>
            <a:lin ang="0" scaled="1"/>
            <a:tileRect/>
          </a:gradFill>
          <a:ln w="19050">
            <a:solidFill>
              <a:schemeClr val="bg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91440" bIns="45720" rtlCol="0" anchor="ctr"/>
          <a:lstStyle/>
          <a:p>
            <a:pPr>
              <a:lnSpc>
                <a:spcPts val="1300"/>
              </a:lnSpc>
            </a:pPr>
            <a:r>
              <a:rPr lang="en-US" sz="1400" b="1" dirty="0" smtClean="0">
                <a:effectLst>
                  <a:outerShdw blurRad="63500" dist="25400" dir="5400000" algn="t" rotWithShape="0">
                    <a:prstClr val="black">
                      <a:alpha val="30000"/>
                    </a:prstClr>
                  </a:outerShdw>
                </a:effectLst>
                <a:cs typeface="Arial" pitchFamily="34" charset="0"/>
              </a:rPr>
              <a:t>Sample criteria</a:t>
            </a:r>
          </a:p>
        </p:txBody>
      </p:sp>
      <p:grpSp>
        <p:nvGrpSpPr>
          <p:cNvPr id="55" name="Group 54"/>
          <p:cNvGrpSpPr/>
          <p:nvPr/>
        </p:nvGrpSpPr>
        <p:grpSpPr>
          <a:xfrm>
            <a:off x="2621280" y="3610898"/>
            <a:ext cx="2042160" cy="457200"/>
            <a:chOff x="3124200" y="1841484"/>
            <a:chExt cx="2042160" cy="457200"/>
          </a:xfrm>
        </p:grpSpPr>
        <p:sp>
          <p:nvSpPr>
            <p:cNvPr id="63" name="Rectangle 62"/>
            <p:cNvSpPr/>
            <p:nvPr/>
          </p:nvSpPr>
          <p:spPr>
            <a:xfrm>
              <a:off x="3124200" y="1841484"/>
              <a:ext cx="2042160" cy="457200"/>
            </a:xfrm>
            <a:prstGeom prst="rect">
              <a:avLst/>
            </a:prstGeom>
            <a:gradFill flip="none" rotWithShape="1">
              <a:gsLst>
                <a:gs pos="42000">
                  <a:srgbClr val="86CD45"/>
                </a:gs>
                <a:gs pos="100000">
                  <a:srgbClr val="9AE785"/>
                </a:gs>
                <a:gs pos="0">
                  <a:srgbClr val="13893D"/>
                </a:gs>
              </a:gsLst>
              <a:lin ang="16200000" scaled="1"/>
              <a:tileRect/>
            </a:gradFill>
            <a:ln w="19050">
              <a:gradFill flip="none" rotWithShape="1">
                <a:gsLst>
                  <a:gs pos="0">
                    <a:srgbClr val="1DBA5F"/>
                  </a:gs>
                  <a:gs pos="100000">
                    <a:srgbClr val="DBFABE"/>
                  </a:gs>
                </a:gsLst>
                <a:lin ang="5400000" scaled="1"/>
                <a:tileRect/>
              </a:gra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0" rtlCol="0" anchor="ctr"/>
            <a:lstStyle/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Sample Text</a:t>
              </a:r>
            </a:p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GOOD FEATURE</a:t>
              </a:r>
            </a:p>
          </p:txBody>
        </p:sp>
        <p:sp>
          <p:nvSpPr>
            <p:cNvPr id="64" name="Oval 63"/>
            <p:cNvSpPr/>
            <p:nvPr/>
          </p:nvSpPr>
          <p:spPr>
            <a:xfrm>
              <a:off x="3177135" y="1894824"/>
              <a:ext cx="320040" cy="320040"/>
            </a:xfrm>
            <a:prstGeom prst="ellipse">
              <a:avLst/>
            </a:prstGeom>
            <a:gradFill flip="none" rotWithShape="1">
              <a:gsLst>
                <a:gs pos="49000">
                  <a:srgbClr val="7CCD45"/>
                </a:gs>
                <a:gs pos="100000">
                  <a:srgbClr val="9AE785"/>
                </a:gs>
                <a:gs pos="0">
                  <a:srgbClr val="0C5827"/>
                </a:gs>
              </a:gsLst>
              <a:lin ang="18000000" scaled="0"/>
              <a:tileRect/>
            </a:gradFill>
            <a:ln w="19050">
              <a:noFill/>
              <a:miter lim="800000"/>
            </a:ln>
            <a:effectLst/>
            <a:scene3d>
              <a:camera prst="orthographicFront"/>
              <a:lightRig rig="glow" dir="t">
                <a:rot lat="0" lon="0" rev="2700000"/>
              </a:lightRig>
            </a:scene3d>
            <a:sp3d>
              <a:bevelT w="254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9728" rIns="109728" bIns="45720" rtlCol="0" anchor="ctr"/>
            <a:lstStyle/>
            <a:p>
              <a:pPr algn="ctr"/>
              <a:r>
                <a:rPr lang="en-US" b="1" dirty="0"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sym typeface="Wingdings"/>
                </a:rPr>
                <a:t></a:t>
              </a:r>
              <a:endParaRPr lang="en-US" b="1" dirty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4663440" y="3610898"/>
            <a:ext cx="2042160" cy="457200"/>
            <a:chOff x="5334000" y="1841484"/>
            <a:chExt cx="2042160" cy="457200"/>
          </a:xfrm>
        </p:grpSpPr>
        <p:sp>
          <p:nvSpPr>
            <p:cNvPr id="61" name="Rectangle 60"/>
            <p:cNvSpPr/>
            <p:nvPr/>
          </p:nvSpPr>
          <p:spPr>
            <a:xfrm>
              <a:off x="5334000" y="1841484"/>
              <a:ext cx="2042160" cy="457200"/>
            </a:xfrm>
            <a:prstGeom prst="rect">
              <a:avLst/>
            </a:prstGeom>
            <a:gradFill flip="none" rotWithShape="1">
              <a:gsLst>
                <a:gs pos="90000">
                  <a:srgbClr val="FFD52F"/>
                </a:gs>
                <a:gs pos="46000">
                  <a:srgbClr val="FFCF01"/>
                </a:gs>
                <a:gs pos="96000">
                  <a:srgbClr val="FFDC6D"/>
                </a:gs>
                <a:gs pos="0">
                  <a:srgbClr val="F39409"/>
                </a:gs>
              </a:gsLst>
              <a:lin ang="16200000" scaled="1"/>
              <a:tileRect/>
            </a:gradFill>
            <a:ln w="19050">
              <a:gradFill flip="none" rotWithShape="1">
                <a:gsLst>
                  <a:gs pos="0">
                    <a:srgbClr val="FFC000"/>
                  </a:gs>
                  <a:gs pos="100000">
                    <a:srgbClr val="FFEA8F"/>
                  </a:gs>
                </a:gsLst>
                <a:lin ang="5400000" scaled="1"/>
                <a:tileRect/>
              </a:gra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0" rtlCol="0" anchor="ctr"/>
            <a:lstStyle/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Sample Text</a:t>
              </a:r>
            </a:p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MODERATE FEATURE</a:t>
              </a:r>
            </a:p>
          </p:txBody>
        </p:sp>
        <p:sp>
          <p:nvSpPr>
            <p:cNvPr id="62" name="Oval 61"/>
            <p:cNvSpPr/>
            <p:nvPr/>
          </p:nvSpPr>
          <p:spPr>
            <a:xfrm>
              <a:off x="5386935" y="1894824"/>
              <a:ext cx="320040" cy="320040"/>
            </a:xfrm>
            <a:prstGeom prst="ellipse">
              <a:avLst/>
            </a:prstGeom>
            <a:gradFill flip="none" rotWithShape="1">
              <a:gsLst>
                <a:gs pos="90000">
                  <a:srgbClr val="FFD52F"/>
                </a:gs>
                <a:gs pos="46000">
                  <a:srgbClr val="FFCF01"/>
                </a:gs>
                <a:gs pos="96000">
                  <a:srgbClr val="FFDC6D"/>
                </a:gs>
                <a:gs pos="0">
                  <a:srgbClr val="F39409"/>
                </a:gs>
              </a:gsLst>
              <a:lin ang="18900000" scaled="1"/>
              <a:tileRect/>
            </a:gradFill>
            <a:ln w="19050">
              <a:solidFill>
                <a:schemeClr val="bg1">
                  <a:lumMod val="95000"/>
                </a:schemeClr>
              </a:solidFill>
              <a:miter lim="800000"/>
            </a:ln>
            <a:effectLst/>
            <a:scene3d>
              <a:camera prst="orthographicFront"/>
              <a:lightRig rig="glow" dir="t">
                <a:rot lat="0" lon="0" rev="2700000"/>
              </a:lightRig>
            </a:scene3d>
            <a:sp3d>
              <a:bevelT w="254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1440" rIns="91440" bIns="0" rtlCol="0" anchor="ctr"/>
            <a:lstStyle/>
            <a:p>
              <a:pPr algn="ctr"/>
              <a:r>
                <a:rPr lang="en-US" sz="2800" b="1" dirty="0">
                  <a:effectLst>
                    <a:outerShdw blurRad="38100" dist="12700" dir="5400000" algn="t" rotWithShape="0">
                      <a:prstClr val="black">
                        <a:alpha val="40000"/>
                      </a:prstClr>
                    </a:outerShdw>
                  </a:effectLst>
                </a:rPr>
                <a:t>~</a:t>
              </a: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6720840" y="3610898"/>
            <a:ext cx="2042160" cy="457200"/>
            <a:chOff x="5334000" y="914400"/>
            <a:chExt cx="2042160" cy="457200"/>
          </a:xfrm>
        </p:grpSpPr>
        <p:sp>
          <p:nvSpPr>
            <p:cNvPr id="59" name="Rectangle 58"/>
            <p:cNvSpPr/>
            <p:nvPr/>
          </p:nvSpPr>
          <p:spPr>
            <a:xfrm>
              <a:off x="5334000" y="914400"/>
              <a:ext cx="2042160" cy="457200"/>
            </a:xfrm>
            <a:prstGeom prst="rect">
              <a:avLst/>
            </a:prstGeom>
            <a:gradFill flip="none" rotWithShape="1">
              <a:gsLst>
                <a:gs pos="100000">
                  <a:srgbClr val="FF0000"/>
                </a:gs>
                <a:gs pos="0">
                  <a:srgbClr val="820000"/>
                </a:gs>
                <a:gs pos="24000">
                  <a:srgbClr val="C00000"/>
                </a:gs>
              </a:gsLst>
              <a:lin ang="16200000" scaled="1"/>
              <a:tileRect/>
            </a:gradFill>
            <a:ln w="19050">
              <a:gradFill flip="none" rotWithShape="1">
                <a:gsLst>
                  <a:gs pos="0">
                    <a:srgbClr val="C00000"/>
                  </a:gs>
                  <a:gs pos="100000">
                    <a:srgbClr val="FF0000"/>
                  </a:gs>
                </a:gsLst>
                <a:lin ang="5400000" scaled="1"/>
                <a:tileRect/>
              </a:gra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0" rtlCol="0" anchor="ctr"/>
            <a:lstStyle/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Sample Text</a:t>
              </a:r>
            </a:p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BAD FEATURE</a:t>
              </a:r>
            </a:p>
          </p:txBody>
        </p:sp>
        <p:sp>
          <p:nvSpPr>
            <p:cNvPr id="60" name="Oval 59"/>
            <p:cNvSpPr/>
            <p:nvPr/>
          </p:nvSpPr>
          <p:spPr>
            <a:xfrm>
              <a:off x="5386935" y="967740"/>
              <a:ext cx="320040" cy="320040"/>
            </a:xfrm>
            <a:prstGeom prst="ellipse">
              <a:avLst/>
            </a:prstGeom>
            <a:gradFill flip="none" rotWithShape="1">
              <a:gsLst>
                <a:gs pos="100000">
                  <a:srgbClr val="FF0000"/>
                </a:gs>
                <a:gs pos="0">
                  <a:srgbClr val="820000"/>
                </a:gs>
                <a:gs pos="24000">
                  <a:srgbClr val="C00000"/>
                </a:gs>
              </a:gsLst>
              <a:lin ang="18900000" scaled="1"/>
              <a:tileRect/>
            </a:gradFill>
            <a:ln w="19050">
              <a:solidFill>
                <a:srgbClr val="FF9393"/>
              </a:solidFill>
              <a:miter lim="800000"/>
            </a:ln>
            <a:effectLst/>
            <a:scene3d>
              <a:camera prst="orthographicFront"/>
              <a:lightRig rig="glow" dir="t">
                <a:rot lat="0" lon="0" rev="2700000"/>
              </a:lightRig>
            </a:scene3d>
            <a:sp3d>
              <a:bevelT w="254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1440" rIns="91440" bIns="91440" rtlCol="0" anchor="ctr"/>
            <a:lstStyle/>
            <a:p>
              <a:pPr algn="ctr"/>
              <a:r>
                <a:rPr lang="en-US" b="1" dirty="0"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sym typeface="Wingdings"/>
                </a:rPr>
                <a:t>X</a:t>
              </a:r>
              <a:endParaRPr lang="en-US" b="1" dirty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58" name="Rectangle 57"/>
          <p:cNvSpPr/>
          <p:nvPr/>
        </p:nvSpPr>
        <p:spPr>
          <a:xfrm>
            <a:off x="411480" y="3610898"/>
            <a:ext cx="2209800" cy="457200"/>
          </a:xfrm>
          <a:prstGeom prst="rect">
            <a:avLst/>
          </a:prstGeom>
          <a:gradFill flip="none" rotWithShape="1">
            <a:gsLst>
              <a:gs pos="100000">
                <a:schemeClr val="tx1">
                  <a:lumMod val="65000"/>
                  <a:lumOff val="35000"/>
                </a:schemeClr>
              </a:gs>
              <a:gs pos="0">
                <a:schemeClr val="tx1">
                  <a:lumMod val="75000"/>
                  <a:lumOff val="25000"/>
                </a:schemeClr>
              </a:gs>
            </a:gsLst>
            <a:lin ang="0" scaled="1"/>
            <a:tileRect/>
          </a:gradFill>
          <a:ln w="19050">
            <a:solidFill>
              <a:schemeClr val="bg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91440" bIns="45720" rtlCol="0" anchor="ctr"/>
          <a:lstStyle/>
          <a:p>
            <a:pPr>
              <a:lnSpc>
                <a:spcPts val="1300"/>
              </a:lnSpc>
            </a:pPr>
            <a:r>
              <a:rPr lang="en-US" sz="1400" b="1" dirty="0" smtClean="0">
                <a:effectLst>
                  <a:outerShdw blurRad="63500" dist="25400" dir="5400000" algn="t" rotWithShape="0">
                    <a:prstClr val="black">
                      <a:alpha val="30000"/>
                    </a:prstClr>
                  </a:outerShdw>
                </a:effectLst>
                <a:cs typeface="Arial" pitchFamily="34" charset="0"/>
              </a:rPr>
              <a:t>Sample criteria</a:t>
            </a:r>
          </a:p>
        </p:txBody>
      </p:sp>
      <p:grpSp>
        <p:nvGrpSpPr>
          <p:cNvPr id="121" name="Group 120"/>
          <p:cNvGrpSpPr/>
          <p:nvPr/>
        </p:nvGrpSpPr>
        <p:grpSpPr>
          <a:xfrm>
            <a:off x="2621280" y="4068098"/>
            <a:ext cx="2042160" cy="457200"/>
            <a:chOff x="3124200" y="1841484"/>
            <a:chExt cx="2042160" cy="457200"/>
          </a:xfrm>
        </p:grpSpPr>
        <p:sp>
          <p:nvSpPr>
            <p:cNvPr id="129" name="Rectangle 128"/>
            <p:cNvSpPr/>
            <p:nvPr/>
          </p:nvSpPr>
          <p:spPr>
            <a:xfrm>
              <a:off x="3124200" y="1841484"/>
              <a:ext cx="2042160" cy="457200"/>
            </a:xfrm>
            <a:prstGeom prst="rect">
              <a:avLst/>
            </a:prstGeom>
            <a:gradFill flip="none" rotWithShape="1">
              <a:gsLst>
                <a:gs pos="42000">
                  <a:srgbClr val="86CD45"/>
                </a:gs>
                <a:gs pos="100000">
                  <a:srgbClr val="9AE785"/>
                </a:gs>
                <a:gs pos="0">
                  <a:srgbClr val="13893D"/>
                </a:gs>
              </a:gsLst>
              <a:lin ang="16200000" scaled="1"/>
              <a:tileRect/>
            </a:gradFill>
            <a:ln w="19050">
              <a:gradFill flip="none" rotWithShape="1">
                <a:gsLst>
                  <a:gs pos="0">
                    <a:srgbClr val="1DBA5F"/>
                  </a:gs>
                  <a:gs pos="100000">
                    <a:srgbClr val="DBFABE"/>
                  </a:gs>
                </a:gsLst>
                <a:lin ang="5400000" scaled="1"/>
                <a:tileRect/>
              </a:gra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0" rtlCol="0" anchor="ctr"/>
            <a:lstStyle/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Sample Text</a:t>
              </a:r>
            </a:p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GOOD FEATURE</a:t>
              </a:r>
            </a:p>
          </p:txBody>
        </p:sp>
        <p:sp>
          <p:nvSpPr>
            <p:cNvPr id="130" name="Oval 129"/>
            <p:cNvSpPr/>
            <p:nvPr/>
          </p:nvSpPr>
          <p:spPr>
            <a:xfrm>
              <a:off x="3177135" y="1894824"/>
              <a:ext cx="320040" cy="320040"/>
            </a:xfrm>
            <a:prstGeom prst="ellipse">
              <a:avLst/>
            </a:prstGeom>
            <a:gradFill flip="none" rotWithShape="1">
              <a:gsLst>
                <a:gs pos="49000">
                  <a:srgbClr val="7CCD45"/>
                </a:gs>
                <a:gs pos="100000">
                  <a:srgbClr val="9AE785"/>
                </a:gs>
                <a:gs pos="0">
                  <a:srgbClr val="0C5827"/>
                </a:gs>
              </a:gsLst>
              <a:lin ang="18000000" scaled="0"/>
              <a:tileRect/>
            </a:gradFill>
            <a:ln w="19050">
              <a:noFill/>
              <a:miter lim="800000"/>
            </a:ln>
            <a:effectLst/>
            <a:scene3d>
              <a:camera prst="orthographicFront"/>
              <a:lightRig rig="glow" dir="t">
                <a:rot lat="0" lon="0" rev="2700000"/>
              </a:lightRig>
            </a:scene3d>
            <a:sp3d>
              <a:bevelT w="254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9728" rIns="109728" bIns="45720" rtlCol="0" anchor="ctr"/>
            <a:lstStyle/>
            <a:p>
              <a:pPr algn="ctr"/>
              <a:r>
                <a:rPr lang="en-US" b="1" dirty="0"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sym typeface="Wingdings"/>
                </a:rPr>
                <a:t></a:t>
              </a:r>
              <a:endParaRPr lang="en-US" b="1" dirty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grpSp>
        <p:nvGrpSpPr>
          <p:cNvPr id="122" name="Group 121"/>
          <p:cNvGrpSpPr/>
          <p:nvPr/>
        </p:nvGrpSpPr>
        <p:grpSpPr>
          <a:xfrm>
            <a:off x="4663440" y="4068098"/>
            <a:ext cx="2042160" cy="457200"/>
            <a:chOff x="5334000" y="1841484"/>
            <a:chExt cx="2042160" cy="457200"/>
          </a:xfrm>
        </p:grpSpPr>
        <p:sp>
          <p:nvSpPr>
            <p:cNvPr id="127" name="Rectangle 126"/>
            <p:cNvSpPr/>
            <p:nvPr/>
          </p:nvSpPr>
          <p:spPr>
            <a:xfrm>
              <a:off x="5334000" y="1841484"/>
              <a:ext cx="2042160" cy="457200"/>
            </a:xfrm>
            <a:prstGeom prst="rect">
              <a:avLst/>
            </a:prstGeom>
            <a:gradFill flip="none" rotWithShape="1">
              <a:gsLst>
                <a:gs pos="90000">
                  <a:srgbClr val="FFD52F"/>
                </a:gs>
                <a:gs pos="46000">
                  <a:srgbClr val="FFCF01"/>
                </a:gs>
                <a:gs pos="96000">
                  <a:srgbClr val="FFDC6D"/>
                </a:gs>
                <a:gs pos="0">
                  <a:srgbClr val="F39409"/>
                </a:gs>
              </a:gsLst>
              <a:lin ang="16200000" scaled="1"/>
              <a:tileRect/>
            </a:gradFill>
            <a:ln w="19050">
              <a:gradFill flip="none" rotWithShape="1">
                <a:gsLst>
                  <a:gs pos="0">
                    <a:srgbClr val="FFC000"/>
                  </a:gs>
                  <a:gs pos="100000">
                    <a:srgbClr val="FFEA8F"/>
                  </a:gs>
                </a:gsLst>
                <a:lin ang="5400000" scaled="1"/>
                <a:tileRect/>
              </a:gra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0" rtlCol="0" anchor="ctr"/>
            <a:lstStyle/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Sample Text</a:t>
              </a:r>
            </a:p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MODERATE FEATURE</a:t>
              </a:r>
            </a:p>
          </p:txBody>
        </p:sp>
        <p:sp>
          <p:nvSpPr>
            <p:cNvPr id="128" name="Oval 127"/>
            <p:cNvSpPr/>
            <p:nvPr/>
          </p:nvSpPr>
          <p:spPr>
            <a:xfrm>
              <a:off x="5386935" y="1894824"/>
              <a:ext cx="320040" cy="320040"/>
            </a:xfrm>
            <a:prstGeom prst="ellipse">
              <a:avLst/>
            </a:prstGeom>
            <a:gradFill flip="none" rotWithShape="1">
              <a:gsLst>
                <a:gs pos="90000">
                  <a:srgbClr val="FFD52F"/>
                </a:gs>
                <a:gs pos="46000">
                  <a:srgbClr val="FFCF01"/>
                </a:gs>
                <a:gs pos="96000">
                  <a:srgbClr val="FFDC6D"/>
                </a:gs>
                <a:gs pos="0">
                  <a:srgbClr val="F39409"/>
                </a:gs>
              </a:gsLst>
              <a:lin ang="18900000" scaled="1"/>
              <a:tileRect/>
            </a:gradFill>
            <a:ln w="19050">
              <a:solidFill>
                <a:schemeClr val="bg1">
                  <a:lumMod val="95000"/>
                </a:schemeClr>
              </a:solidFill>
              <a:miter lim="800000"/>
            </a:ln>
            <a:effectLst/>
            <a:scene3d>
              <a:camera prst="orthographicFront"/>
              <a:lightRig rig="glow" dir="t">
                <a:rot lat="0" lon="0" rev="2700000"/>
              </a:lightRig>
            </a:scene3d>
            <a:sp3d>
              <a:bevelT w="254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1440" rIns="91440" bIns="0" rtlCol="0" anchor="ctr"/>
            <a:lstStyle/>
            <a:p>
              <a:pPr algn="ctr"/>
              <a:r>
                <a:rPr lang="en-US" sz="2800" b="1" dirty="0">
                  <a:effectLst>
                    <a:outerShdw blurRad="38100" dist="12700" dir="5400000" algn="t" rotWithShape="0">
                      <a:prstClr val="black">
                        <a:alpha val="40000"/>
                      </a:prstClr>
                    </a:outerShdw>
                  </a:effectLst>
                </a:rPr>
                <a:t>~</a:t>
              </a:r>
            </a:p>
          </p:txBody>
        </p:sp>
      </p:grpSp>
      <p:grpSp>
        <p:nvGrpSpPr>
          <p:cNvPr id="123" name="Group 122"/>
          <p:cNvGrpSpPr/>
          <p:nvPr/>
        </p:nvGrpSpPr>
        <p:grpSpPr>
          <a:xfrm>
            <a:off x="6720840" y="4068098"/>
            <a:ext cx="2042160" cy="457200"/>
            <a:chOff x="5334000" y="914400"/>
            <a:chExt cx="2042160" cy="457200"/>
          </a:xfrm>
        </p:grpSpPr>
        <p:sp>
          <p:nvSpPr>
            <p:cNvPr id="125" name="Rectangle 124"/>
            <p:cNvSpPr/>
            <p:nvPr/>
          </p:nvSpPr>
          <p:spPr>
            <a:xfrm>
              <a:off x="5334000" y="914400"/>
              <a:ext cx="2042160" cy="457200"/>
            </a:xfrm>
            <a:prstGeom prst="rect">
              <a:avLst/>
            </a:prstGeom>
            <a:gradFill flip="none" rotWithShape="1">
              <a:gsLst>
                <a:gs pos="100000">
                  <a:srgbClr val="FF0000"/>
                </a:gs>
                <a:gs pos="0">
                  <a:srgbClr val="820000"/>
                </a:gs>
                <a:gs pos="24000">
                  <a:srgbClr val="C00000"/>
                </a:gs>
              </a:gsLst>
              <a:lin ang="16200000" scaled="1"/>
              <a:tileRect/>
            </a:gradFill>
            <a:ln w="19050">
              <a:gradFill flip="none" rotWithShape="1">
                <a:gsLst>
                  <a:gs pos="0">
                    <a:srgbClr val="C00000"/>
                  </a:gs>
                  <a:gs pos="100000">
                    <a:srgbClr val="FF0000"/>
                  </a:gs>
                </a:gsLst>
                <a:lin ang="5400000" scaled="1"/>
                <a:tileRect/>
              </a:gra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0" rtlCol="0" anchor="ctr"/>
            <a:lstStyle/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Sample Text</a:t>
              </a:r>
            </a:p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BAD FEATURE</a:t>
              </a:r>
            </a:p>
          </p:txBody>
        </p:sp>
        <p:sp>
          <p:nvSpPr>
            <p:cNvPr id="126" name="Oval 125"/>
            <p:cNvSpPr/>
            <p:nvPr/>
          </p:nvSpPr>
          <p:spPr>
            <a:xfrm>
              <a:off x="5386935" y="967740"/>
              <a:ext cx="320040" cy="320040"/>
            </a:xfrm>
            <a:prstGeom prst="ellipse">
              <a:avLst/>
            </a:prstGeom>
            <a:gradFill flip="none" rotWithShape="1">
              <a:gsLst>
                <a:gs pos="100000">
                  <a:srgbClr val="FF0000"/>
                </a:gs>
                <a:gs pos="0">
                  <a:srgbClr val="820000"/>
                </a:gs>
                <a:gs pos="24000">
                  <a:srgbClr val="C00000"/>
                </a:gs>
              </a:gsLst>
              <a:lin ang="18900000" scaled="1"/>
              <a:tileRect/>
            </a:gradFill>
            <a:ln w="19050">
              <a:solidFill>
                <a:srgbClr val="FF9393"/>
              </a:solidFill>
              <a:miter lim="800000"/>
            </a:ln>
            <a:effectLst/>
            <a:scene3d>
              <a:camera prst="orthographicFront"/>
              <a:lightRig rig="glow" dir="t">
                <a:rot lat="0" lon="0" rev="2700000"/>
              </a:lightRig>
            </a:scene3d>
            <a:sp3d>
              <a:bevelT w="254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1440" rIns="91440" bIns="91440" rtlCol="0" anchor="ctr"/>
            <a:lstStyle/>
            <a:p>
              <a:pPr algn="ctr"/>
              <a:r>
                <a:rPr lang="en-US" b="1" dirty="0"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sym typeface="Wingdings"/>
                </a:rPr>
                <a:t>X</a:t>
              </a:r>
              <a:endParaRPr lang="en-US" b="1" dirty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124" name="Rectangle 123"/>
          <p:cNvSpPr/>
          <p:nvPr/>
        </p:nvSpPr>
        <p:spPr>
          <a:xfrm>
            <a:off x="411480" y="4068098"/>
            <a:ext cx="2209800" cy="457200"/>
          </a:xfrm>
          <a:prstGeom prst="rect">
            <a:avLst/>
          </a:prstGeom>
          <a:gradFill flip="none" rotWithShape="1">
            <a:gsLst>
              <a:gs pos="100000">
                <a:schemeClr val="tx1">
                  <a:lumMod val="65000"/>
                  <a:lumOff val="35000"/>
                </a:schemeClr>
              </a:gs>
              <a:gs pos="0">
                <a:schemeClr val="tx1">
                  <a:lumMod val="75000"/>
                  <a:lumOff val="25000"/>
                </a:schemeClr>
              </a:gs>
            </a:gsLst>
            <a:lin ang="0" scaled="1"/>
            <a:tileRect/>
          </a:gradFill>
          <a:ln w="19050">
            <a:solidFill>
              <a:schemeClr val="bg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91440" bIns="45720" rtlCol="0" anchor="ctr"/>
          <a:lstStyle/>
          <a:p>
            <a:pPr>
              <a:lnSpc>
                <a:spcPts val="1300"/>
              </a:lnSpc>
            </a:pPr>
            <a:r>
              <a:rPr lang="en-US" sz="1400" b="1" dirty="0" smtClean="0">
                <a:effectLst>
                  <a:outerShdw blurRad="63500" dist="25400" dir="5400000" algn="t" rotWithShape="0">
                    <a:prstClr val="black">
                      <a:alpha val="30000"/>
                    </a:prstClr>
                  </a:outerShdw>
                </a:effectLst>
                <a:cs typeface="Arial" pitchFamily="34" charset="0"/>
              </a:rPr>
              <a:t>Sample criteria</a:t>
            </a:r>
          </a:p>
        </p:txBody>
      </p:sp>
      <p:grpSp>
        <p:nvGrpSpPr>
          <p:cNvPr id="132" name="Group 131"/>
          <p:cNvGrpSpPr/>
          <p:nvPr/>
        </p:nvGrpSpPr>
        <p:grpSpPr>
          <a:xfrm>
            <a:off x="2621280" y="4525298"/>
            <a:ext cx="2042160" cy="457200"/>
            <a:chOff x="3124200" y="1841484"/>
            <a:chExt cx="2042160" cy="457200"/>
          </a:xfrm>
        </p:grpSpPr>
        <p:sp>
          <p:nvSpPr>
            <p:cNvPr id="140" name="Rectangle 139"/>
            <p:cNvSpPr/>
            <p:nvPr/>
          </p:nvSpPr>
          <p:spPr>
            <a:xfrm>
              <a:off x="3124200" y="1841484"/>
              <a:ext cx="2042160" cy="457200"/>
            </a:xfrm>
            <a:prstGeom prst="rect">
              <a:avLst/>
            </a:prstGeom>
            <a:gradFill flip="none" rotWithShape="1">
              <a:gsLst>
                <a:gs pos="42000">
                  <a:srgbClr val="86CD45"/>
                </a:gs>
                <a:gs pos="100000">
                  <a:srgbClr val="9AE785"/>
                </a:gs>
                <a:gs pos="0">
                  <a:srgbClr val="13893D"/>
                </a:gs>
              </a:gsLst>
              <a:lin ang="16200000" scaled="1"/>
              <a:tileRect/>
            </a:gradFill>
            <a:ln w="19050">
              <a:gradFill flip="none" rotWithShape="1">
                <a:gsLst>
                  <a:gs pos="0">
                    <a:srgbClr val="1DBA5F"/>
                  </a:gs>
                  <a:gs pos="100000">
                    <a:srgbClr val="DBFABE"/>
                  </a:gs>
                </a:gsLst>
                <a:lin ang="5400000" scaled="1"/>
                <a:tileRect/>
              </a:gra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0" rtlCol="0" anchor="ctr"/>
            <a:lstStyle/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Sample Text</a:t>
              </a:r>
            </a:p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GOOD FEATURE</a:t>
              </a:r>
            </a:p>
          </p:txBody>
        </p:sp>
        <p:sp>
          <p:nvSpPr>
            <p:cNvPr id="141" name="Oval 140"/>
            <p:cNvSpPr/>
            <p:nvPr/>
          </p:nvSpPr>
          <p:spPr>
            <a:xfrm>
              <a:off x="3177135" y="1894824"/>
              <a:ext cx="320040" cy="320040"/>
            </a:xfrm>
            <a:prstGeom prst="ellipse">
              <a:avLst/>
            </a:prstGeom>
            <a:gradFill flip="none" rotWithShape="1">
              <a:gsLst>
                <a:gs pos="49000">
                  <a:srgbClr val="7CCD45"/>
                </a:gs>
                <a:gs pos="100000">
                  <a:srgbClr val="9AE785"/>
                </a:gs>
                <a:gs pos="0">
                  <a:srgbClr val="0C5827"/>
                </a:gs>
              </a:gsLst>
              <a:lin ang="18000000" scaled="0"/>
              <a:tileRect/>
            </a:gradFill>
            <a:ln w="19050">
              <a:noFill/>
              <a:miter lim="800000"/>
            </a:ln>
            <a:effectLst/>
            <a:scene3d>
              <a:camera prst="orthographicFront"/>
              <a:lightRig rig="glow" dir="t">
                <a:rot lat="0" lon="0" rev="2700000"/>
              </a:lightRig>
            </a:scene3d>
            <a:sp3d>
              <a:bevelT w="254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9728" rIns="109728" bIns="45720" rtlCol="0" anchor="ctr"/>
            <a:lstStyle/>
            <a:p>
              <a:pPr algn="ctr"/>
              <a:r>
                <a:rPr lang="en-US" b="1" dirty="0"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sym typeface="Wingdings"/>
                </a:rPr>
                <a:t></a:t>
              </a:r>
              <a:endParaRPr lang="en-US" b="1" dirty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grpSp>
        <p:nvGrpSpPr>
          <p:cNvPr id="133" name="Group 132"/>
          <p:cNvGrpSpPr/>
          <p:nvPr/>
        </p:nvGrpSpPr>
        <p:grpSpPr>
          <a:xfrm>
            <a:off x="4663440" y="4525298"/>
            <a:ext cx="2042160" cy="457200"/>
            <a:chOff x="5334000" y="1841484"/>
            <a:chExt cx="2042160" cy="457200"/>
          </a:xfrm>
        </p:grpSpPr>
        <p:sp>
          <p:nvSpPr>
            <p:cNvPr id="138" name="Rectangle 137"/>
            <p:cNvSpPr/>
            <p:nvPr/>
          </p:nvSpPr>
          <p:spPr>
            <a:xfrm>
              <a:off x="5334000" y="1841484"/>
              <a:ext cx="2042160" cy="457200"/>
            </a:xfrm>
            <a:prstGeom prst="rect">
              <a:avLst/>
            </a:prstGeom>
            <a:gradFill flip="none" rotWithShape="1">
              <a:gsLst>
                <a:gs pos="90000">
                  <a:srgbClr val="FFD52F"/>
                </a:gs>
                <a:gs pos="46000">
                  <a:srgbClr val="FFCF01"/>
                </a:gs>
                <a:gs pos="96000">
                  <a:srgbClr val="FFDC6D"/>
                </a:gs>
                <a:gs pos="0">
                  <a:srgbClr val="F39409"/>
                </a:gs>
              </a:gsLst>
              <a:lin ang="16200000" scaled="1"/>
              <a:tileRect/>
            </a:gradFill>
            <a:ln w="19050">
              <a:gradFill flip="none" rotWithShape="1">
                <a:gsLst>
                  <a:gs pos="0">
                    <a:srgbClr val="FFC000"/>
                  </a:gs>
                  <a:gs pos="100000">
                    <a:srgbClr val="FFEA8F"/>
                  </a:gs>
                </a:gsLst>
                <a:lin ang="5400000" scaled="1"/>
                <a:tileRect/>
              </a:gra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0" rtlCol="0" anchor="ctr"/>
            <a:lstStyle/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Sample Text</a:t>
              </a:r>
            </a:p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MODERATE FEATURE</a:t>
              </a:r>
            </a:p>
          </p:txBody>
        </p:sp>
        <p:sp>
          <p:nvSpPr>
            <p:cNvPr id="139" name="Oval 138"/>
            <p:cNvSpPr/>
            <p:nvPr/>
          </p:nvSpPr>
          <p:spPr>
            <a:xfrm>
              <a:off x="5386935" y="1894824"/>
              <a:ext cx="320040" cy="320040"/>
            </a:xfrm>
            <a:prstGeom prst="ellipse">
              <a:avLst/>
            </a:prstGeom>
            <a:gradFill flip="none" rotWithShape="1">
              <a:gsLst>
                <a:gs pos="90000">
                  <a:srgbClr val="FFD52F"/>
                </a:gs>
                <a:gs pos="46000">
                  <a:srgbClr val="FFCF01"/>
                </a:gs>
                <a:gs pos="96000">
                  <a:srgbClr val="FFDC6D"/>
                </a:gs>
                <a:gs pos="0">
                  <a:srgbClr val="F39409"/>
                </a:gs>
              </a:gsLst>
              <a:lin ang="18900000" scaled="1"/>
              <a:tileRect/>
            </a:gradFill>
            <a:ln w="19050">
              <a:solidFill>
                <a:schemeClr val="bg1">
                  <a:lumMod val="95000"/>
                </a:schemeClr>
              </a:solidFill>
              <a:miter lim="800000"/>
            </a:ln>
            <a:effectLst/>
            <a:scene3d>
              <a:camera prst="orthographicFront"/>
              <a:lightRig rig="glow" dir="t">
                <a:rot lat="0" lon="0" rev="2700000"/>
              </a:lightRig>
            </a:scene3d>
            <a:sp3d>
              <a:bevelT w="254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1440" rIns="91440" bIns="0" rtlCol="0" anchor="ctr"/>
            <a:lstStyle/>
            <a:p>
              <a:pPr algn="ctr"/>
              <a:r>
                <a:rPr lang="en-US" sz="2800" b="1" dirty="0">
                  <a:effectLst>
                    <a:outerShdw blurRad="38100" dist="12700" dir="5400000" algn="t" rotWithShape="0">
                      <a:prstClr val="black">
                        <a:alpha val="40000"/>
                      </a:prstClr>
                    </a:outerShdw>
                  </a:effectLst>
                </a:rPr>
                <a:t>~</a:t>
              </a:r>
            </a:p>
          </p:txBody>
        </p:sp>
      </p:grpSp>
      <p:grpSp>
        <p:nvGrpSpPr>
          <p:cNvPr id="134" name="Group 133"/>
          <p:cNvGrpSpPr/>
          <p:nvPr/>
        </p:nvGrpSpPr>
        <p:grpSpPr>
          <a:xfrm>
            <a:off x="6720840" y="4525298"/>
            <a:ext cx="2042160" cy="457200"/>
            <a:chOff x="5334000" y="914400"/>
            <a:chExt cx="2042160" cy="457200"/>
          </a:xfrm>
        </p:grpSpPr>
        <p:sp>
          <p:nvSpPr>
            <p:cNvPr id="136" name="Rectangle 135"/>
            <p:cNvSpPr/>
            <p:nvPr/>
          </p:nvSpPr>
          <p:spPr>
            <a:xfrm>
              <a:off x="5334000" y="914400"/>
              <a:ext cx="2042160" cy="457200"/>
            </a:xfrm>
            <a:prstGeom prst="rect">
              <a:avLst/>
            </a:prstGeom>
            <a:gradFill flip="none" rotWithShape="1">
              <a:gsLst>
                <a:gs pos="100000">
                  <a:srgbClr val="FF0000"/>
                </a:gs>
                <a:gs pos="0">
                  <a:srgbClr val="820000"/>
                </a:gs>
                <a:gs pos="24000">
                  <a:srgbClr val="C00000"/>
                </a:gs>
              </a:gsLst>
              <a:lin ang="16200000" scaled="1"/>
              <a:tileRect/>
            </a:gradFill>
            <a:ln w="19050">
              <a:gradFill flip="none" rotWithShape="1">
                <a:gsLst>
                  <a:gs pos="0">
                    <a:srgbClr val="C00000"/>
                  </a:gs>
                  <a:gs pos="100000">
                    <a:srgbClr val="FF0000"/>
                  </a:gs>
                </a:gsLst>
                <a:lin ang="5400000" scaled="1"/>
                <a:tileRect/>
              </a:gra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0" rtlCol="0" anchor="ctr"/>
            <a:lstStyle/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Sample Text</a:t>
              </a:r>
            </a:p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BAD FEATURE</a:t>
              </a:r>
            </a:p>
          </p:txBody>
        </p:sp>
        <p:sp>
          <p:nvSpPr>
            <p:cNvPr id="137" name="Oval 136"/>
            <p:cNvSpPr/>
            <p:nvPr/>
          </p:nvSpPr>
          <p:spPr>
            <a:xfrm>
              <a:off x="5386935" y="967740"/>
              <a:ext cx="320040" cy="320040"/>
            </a:xfrm>
            <a:prstGeom prst="ellipse">
              <a:avLst/>
            </a:prstGeom>
            <a:gradFill flip="none" rotWithShape="1">
              <a:gsLst>
                <a:gs pos="100000">
                  <a:srgbClr val="FF0000"/>
                </a:gs>
                <a:gs pos="0">
                  <a:srgbClr val="820000"/>
                </a:gs>
                <a:gs pos="24000">
                  <a:srgbClr val="C00000"/>
                </a:gs>
              </a:gsLst>
              <a:lin ang="18900000" scaled="1"/>
              <a:tileRect/>
            </a:gradFill>
            <a:ln w="19050">
              <a:solidFill>
                <a:srgbClr val="FF9393"/>
              </a:solidFill>
              <a:miter lim="800000"/>
            </a:ln>
            <a:effectLst/>
            <a:scene3d>
              <a:camera prst="orthographicFront"/>
              <a:lightRig rig="glow" dir="t">
                <a:rot lat="0" lon="0" rev="2700000"/>
              </a:lightRig>
            </a:scene3d>
            <a:sp3d>
              <a:bevelT w="254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1440" rIns="91440" bIns="91440" rtlCol="0" anchor="ctr"/>
            <a:lstStyle/>
            <a:p>
              <a:pPr algn="ctr"/>
              <a:r>
                <a:rPr lang="en-US" b="1" dirty="0"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sym typeface="Wingdings"/>
                </a:rPr>
                <a:t>X</a:t>
              </a:r>
              <a:endParaRPr lang="en-US" b="1" dirty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135" name="Rectangle 134"/>
          <p:cNvSpPr/>
          <p:nvPr/>
        </p:nvSpPr>
        <p:spPr>
          <a:xfrm>
            <a:off x="411480" y="4525298"/>
            <a:ext cx="2209800" cy="457200"/>
          </a:xfrm>
          <a:prstGeom prst="rect">
            <a:avLst/>
          </a:prstGeom>
          <a:gradFill flip="none" rotWithShape="1">
            <a:gsLst>
              <a:gs pos="100000">
                <a:schemeClr val="tx1">
                  <a:lumMod val="65000"/>
                  <a:lumOff val="35000"/>
                </a:schemeClr>
              </a:gs>
              <a:gs pos="0">
                <a:schemeClr val="tx1">
                  <a:lumMod val="75000"/>
                  <a:lumOff val="25000"/>
                </a:schemeClr>
              </a:gs>
            </a:gsLst>
            <a:lin ang="0" scaled="1"/>
            <a:tileRect/>
          </a:gradFill>
          <a:ln w="19050">
            <a:solidFill>
              <a:schemeClr val="bg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91440" bIns="45720" rtlCol="0" anchor="ctr"/>
          <a:lstStyle/>
          <a:p>
            <a:pPr>
              <a:lnSpc>
                <a:spcPts val="1300"/>
              </a:lnSpc>
            </a:pPr>
            <a:r>
              <a:rPr lang="en-US" sz="1400" b="1" dirty="0" smtClean="0">
                <a:effectLst>
                  <a:outerShdw blurRad="63500" dist="25400" dir="5400000" algn="t" rotWithShape="0">
                    <a:prstClr val="black">
                      <a:alpha val="30000"/>
                    </a:prstClr>
                  </a:outerShdw>
                </a:effectLst>
                <a:cs typeface="Arial" pitchFamily="34" charset="0"/>
              </a:rPr>
              <a:t>Sample criteria</a:t>
            </a:r>
          </a:p>
        </p:txBody>
      </p:sp>
      <p:grpSp>
        <p:nvGrpSpPr>
          <p:cNvPr id="143" name="Group 142"/>
          <p:cNvGrpSpPr/>
          <p:nvPr/>
        </p:nvGrpSpPr>
        <p:grpSpPr>
          <a:xfrm>
            <a:off x="2621280" y="4982498"/>
            <a:ext cx="2042160" cy="457200"/>
            <a:chOff x="3124200" y="1841484"/>
            <a:chExt cx="2042160" cy="457200"/>
          </a:xfrm>
        </p:grpSpPr>
        <p:sp>
          <p:nvSpPr>
            <p:cNvPr id="151" name="Rectangle 150"/>
            <p:cNvSpPr/>
            <p:nvPr/>
          </p:nvSpPr>
          <p:spPr>
            <a:xfrm>
              <a:off x="3124200" y="1841484"/>
              <a:ext cx="2042160" cy="457200"/>
            </a:xfrm>
            <a:prstGeom prst="rect">
              <a:avLst/>
            </a:prstGeom>
            <a:gradFill flip="none" rotWithShape="1">
              <a:gsLst>
                <a:gs pos="42000">
                  <a:srgbClr val="86CD45"/>
                </a:gs>
                <a:gs pos="100000">
                  <a:srgbClr val="9AE785"/>
                </a:gs>
                <a:gs pos="0">
                  <a:srgbClr val="13893D"/>
                </a:gs>
              </a:gsLst>
              <a:lin ang="16200000" scaled="1"/>
              <a:tileRect/>
            </a:gradFill>
            <a:ln w="19050">
              <a:gradFill flip="none" rotWithShape="1">
                <a:gsLst>
                  <a:gs pos="0">
                    <a:srgbClr val="1DBA5F"/>
                  </a:gs>
                  <a:gs pos="100000">
                    <a:srgbClr val="DBFABE"/>
                  </a:gs>
                </a:gsLst>
                <a:lin ang="5400000" scaled="1"/>
                <a:tileRect/>
              </a:gra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0" rtlCol="0" anchor="ctr"/>
            <a:lstStyle/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Sample Text</a:t>
              </a:r>
            </a:p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GOOD FEATURE</a:t>
              </a:r>
            </a:p>
          </p:txBody>
        </p:sp>
        <p:sp>
          <p:nvSpPr>
            <p:cNvPr id="152" name="Oval 151"/>
            <p:cNvSpPr/>
            <p:nvPr/>
          </p:nvSpPr>
          <p:spPr>
            <a:xfrm>
              <a:off x="3177135" y="1894824"/>
              <a:ext cx="320040" cy="320040"/>
            </a:xfrm>
            <a:prstGeom prst="ellipse">
              <a:avLst/>
            </a:prstGeom>
            <a:gradFill flip="none" rotWithShape="1">
              <a:gsLst>
                <a:gs pos="49000">
                  <a:srgbClr val="7CCD45"/>
                </a:gs>
                <a:gs pos="100000">
                  <a:srgbClr val="9AE785"/>
                </a:gs>
                <a:gs pos="0">
                  <a:srgbClr val="0C5827"/>
                </a:gs>
              </a:gsLst>
              <a:lin ang="18000000" scaled="0"/>
              <a:tileRect/>
            </a:gradFill>
            <a:ln w="19050">
              <a:noFill/>
              <a:miter lim="800000"/>
            </a:ln>
            <a:effectLst/>
            <a:scene3d>
              <a:camera prst="orthographicFront"/>
              <a:lightRig rig="glow" dir="t">
                <a:rot lat="0" lon="0" rev="2700000"/>
              </a:lightRig>
            </a:scene3d>
            <a:sp3d>
              <a:bevelT w="254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9728" rIns="109728" bIns="45720" rtlCol="0" anchor="ctr"/>
            <a:lstStyle/>
            <a:p>
              <a:pPr algn="ctr"/>
              <a:r>
                <a:rPr lang="en-US" b="1" dirty="0"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sym typeface="Wingdings"/>
                </a:rPr>
                <a:t></a:t>
              </a:r>
              <a:endParaRPr lang="en-US" b="1" dirty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grpSp>
        <p:nvGrpSpPr>
          <p:cNvPr id="144" name="Group 143"/>
          <p:cNvGrpSpPr/>
          <p:nvPr/>
        </p:nvGrpSpPr>
        <p:grpSpPr>
          <a:xfrm>
            <a:off x="4663440" y="4982498"/>
            <a:ext cx="2042160" cy="457200"/>
            <a:chOff x="5334000" y="1841484"/>
            <a:chExt cx="2042160" cy="457200"/>
          </a:xfrm>
        </p:grpSpPr>
        <p:sp>
          <p:nvSpPr>
            <p:cNvPr id="149" name="Rectangle 148"/>
            <p:cNvSpPr/>
            <p:nvPr/>
          </p:nvSpPr>
          <p:spPr>
            <a:xfrm>
              <a:off x="5334000" y="1841484"/>
              <a:ext cx="2042160" cy="457200"/>
            </a:xfrm>
            <a:prstGeom prst="rect">
              <a:avLst/>
            </a:prstGeom>
            <a:gradFill flip="none" rotWithShape="1">
              <a:gsLst>
                <a:gs pos="90000">
                  <a:srgbClr val="FFD52F"/>
                </a:gs>
                <a:gs pos="46000">
                  <a:srgbClr val="FFCF01"/>
                </a:gs>
                <a:gs pos="96000">
                  <a:srgbClr val="FFDC6D"/>
                </a:gs>
                <a:gs pos="0">
                  <a:srgbClr val="F39409"/>
                </a:gs>
              </a:gsLst>
              <a:lin ang="16200000" scaled="1"/>
              <a:tileRect/>
            </a:gradFill>
            <a:ln w="19050">
              <a:gradFill flip="none" rotWithShape="1">
                <a:gsLst>
                  <a:gs pos="0">
                    <a:srgbClr val="FFC000"/>
                  </a:gs>
                  <a:gs pos="100000">
                    <a:srgbClr val="FFEA8F"/>
                  </a:gs>
                </a:gsLst>
                <a:lin ang="5400000" scaled="1"/>
                <a:tileRect/>
              </a:gra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0" rtlCol="0" anchor="ctr"/>
            <a:lstStyle/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Sample Text</a:t>
              </a:r>
            </a:p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MODERATE FEATURE</a:t>
              </a:r>
            </a:p>
          </p:txBody>
        </p:sp>
        <p:sp>
          <p:nvSpPr>
            <p:cNvPr id="150" name="Oval 149"/>
            <p:cNvSpPr/>
            <p:nvPr/>
          </p:nvSpPr>
          <p:spPr>
            <a:xfrm>
              <a:off x="5386935" y="1894824"/>
              <a:ext cx="320040" cy="320040"/>
            </a:xfrm>
            <a:prstGeom prst="ellipse">
              <a:avLst/>
            </a:prstGeom>
            <a:gradFill flip="none" rotWithShape="1">
              <a:gsLst>
                <a:gs pos="90000">
                  <a:srgbClr val="FFD52F"/>
                </a:gs>
                <a:gs pos="46000">
                  <a:srgbClr val="FFCF01"/>
                </a:gs>
                <a:gs pos="96000">
                  <a:srgbClr val="FFDC6D"/>
                </a:gs>
                <a:gs pos="0">
                  <a:srgbClr val="F39409"/>
                </a:gs>
              </a:gsLst>
              <a:lin ang="18900000" scaled="1"/>
              <a:tileRect/>
            </a:gradFill>
            <a:ln w="19050">
              <a:solidFill>
                <a:schemeClr val="bg1">
                  <a:lumMod val="95000"/>
                </a:schemeClr>
              </a:solidFill>
              <a:miter lim="800000"/>
            </a:ln>
            <a:effectLst/>
            <a:scene3d>
              <a:camera prst="orthographicFront"/>
              <a:lightRig rig="glow" dir="t">
                <a:rot lat="0" lon="0" rev="2700000"/>
              </a:lightRig>
            </a:scene3d>
            <a:sp3d>
              <a:bevelT w="254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1440" rIns="91440" bIns="0" rtlCol="0" anchor="ctr"/>
            <a:lstStyle/>
            <a:p>
              <a:pPr algn="ctr"/>
              <a:r>
                <a:rPr lang="en-US" sz="2800" b="1" dirty="0">
                  <a:effectLst>
                    <a:outerShdw blurRad="38100" dist="12700" dir="5400000" algn="t" rotWithShape="0">
                      <a:prstClr val="black">
                        <a:alpha val="40000"/>
                      </a:prstClr>
                    </a:outerShdw>
                  </a:effectLst>
                </a:rPr>
                <a:t>~</a:t>
              </a:r>
            </a:p>
          </p:txBody>
        </p:sp>
      </p:grpSp>
      <p:grpSp>
        <p:nvGrpSpPr>
          <p:cNvPr id="145" name="Group 144"/>
          <p:cNvGrpSpPr/>
          <p:nvPr/>
        </p:nvGrpSpPr>
        <p:grpSpPr>
          <a:xfrm>
            <a:off x="6720840" y="4982498"/>
            <a:ext cx="2042160" cy="457200"/>
            <a:chOff x="5334000" y="914400"/>
            <a:chExt cx="2042160" cy="457200"/>
          </a:xfrm>
        </p:grpSpPr>
        <p:sp>
          <p:nvSpPr>
            <p:cNvPr id="147" name="Rectangle 146"/>
            <p:cNvSpPr/>
            <p:nvPr/>
          </p:nvSpPr>
          <p:spPr>
            <a:xfrm>
              <a:off x="5334000" y="914400"/>
              <a:ext cx="2042160" cy="457200"/>
            </a:xfrm>
            <a:prstGeom prst="rect">
              <a:avLst/>
            </a:prstGeom>
            <a:gradFill flip="none" rotWithShape="1">
              <a:gsLst>
                <a:gs pos="100000">
                  <a:srgbClr val="FF0000"/>
                </a:gs>
                <a:gs pos="0">
                  <a:srgbClr val="820000"/>
                </a:gs>
                <a:gs pos="24000">
                  <a:srgbClr val="C00000"/>
                </a:gs>
              </a:gsLst>
              <a:lin ang="16200000" scaled="1"/>
              <a:tileRect/>
            </a:gradFill>
            <a:ln w="19050">
              <a:gradFill flip="none" rotWithShape="1">
                <a:gsLst>
                  <a:gs pos="0">
                    <a:srgbClr val="C00000"/>
                  </a:gs>
                  <a:gs pos="100000">
                    <a:srgbClr val="FF0000"/>
                  </a:gs>
                </a:gsLst>
                <a:lin ang="5400000" scaled="1"/>
                <a:tileRect/>
              </a:gra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0" rtlCol="0" anchor="ctr"/>
            <a:lstStyle/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Sample Text</a:t>
              </a:r>
            </a:p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BAD FEATURE</a:t>
              </a:r>
            </a:p>
          </p:txBody>
        </p:sp>
        <p:sp>
          <p:nvSpPr>
            <p:cNvPr id="148" name="Oval 147"/>
            <p:cNvSpPr/>
            <p:nvPr/>
          </p:nvSpPr>
          <p:spPr>
            <a:xfrm>
              <a:off x="5386935" y="967740"/>
              <a:ext cx="320040" cy="320040"/>
            </a:xfrm>
            <a:prstGeom prst="ellipse">
              <a:avLst/>
            </a:prstGeom>
            <a:gradFill flip="none" rotWithShape="1">
              <a:gsLst>
                <a:gs pos="100000">
                  <a:srgbClr val="FF0000"/>
                </a:gs>
                <a:gs pos="0">
                  <a:srgbClr val="820000"/>
                </a:gs>
                <a:gs pos="24000">
                  <a:srgbClr val="C00000"/>
                </a:gs>
              </a:gsLst>
              <a:lin ang="18900000" scaled="1"/>
              <a:tileRect/>
            </a:gradFill>
            <a:ln w="19050">
              <a:solidFill>
                <a:srgbClr val="FF9393"/>
              </a:solidFill>
              <a:miter lim="800000"/>
            </a:ln>
            <a:effectLst/>
            <a:scene3d>
              <a:camera prst="orthographicFront"/>
              <a:lightRig rig="glow" dir="t">
                <a:rot lat="0" lon="0" rev="2700000"/>
              </a:lightRig>
            </a:scene3d>
            <a:sp3d>
              <a:bevelT w="254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1440" rIns="91440" bIns="91440" rtlCol="0" anchor="ctr"/>
            <a:lstStyle/>
            <a:p>
              <a:pPr algn="ctr"/>
              <a:r>
                <a:rPr lang="en-US" b="1" dirty="0"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sym typeface="Wingdings"/>
                </a:rPr>
                <a:t>X</a:t>
              </a:r>
              <a:endParaRPr lang="en-US" b="1" dirty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146" name="Rectangle 145"/>
          <p:cNvSpPr/>
          <p:nvPr/>
        </p:nvSpPr>
        <p:spPr>
          <a:xfrm>
            <a:off x="411480" y="4982498"/>
            <a:ext cx="2209800" cy="457200"/>
          </a:xfrm>
          <a:prstGeom prst="rect">
            <a:avLst/>
          </a:prstGeom>
          <a:gradFill flip="none" rotWithShape="1">
            <a:gsLst>
              <a:gs pos="100000">
                <a:schemeClr val="tx1">
                  <a:lumMod val="65000"/>
                  <a:lumOff val="35000"/>
                </a:schemeClr>
              </a:gs>
              <a:gs pos="0">
                <a:schemeClr val="tx1">
                  <a:lumMod val="75000"/>
                  <a:lumOff val="25000"/>
                </a:schemeClr>
              </a:gs>
            </a:gsLst>
            <a:lin ang="0" scaled="1"/>
            <a:tileRect/>
          </a:gradFill>
          <a:ln w="19050">
            <a:solidFill>
              <a:schemeClr val="bg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91440" bIns="45720" rtlCol="0" anchor="ctr"/>
          <a:lstStyle/>
          <a:p>
            <a:pPr>
              <a:lnSpc>
                <a:spcPts val="1300"/>
              </a:lnSpc>
            </a:pPr>
            <a:r>
              <a:rPr lang="en-US" sz="1400" b="1" dirty="0" smtClean="0">
                <a:effectLst>
                  <a:outerShdw blurRad="63500" dist="25400" dir="5400000" algn="t" rotWithShape="0">
                    <a:prstClr val="black">
                      <a:alpha val="30000"/>
                    </a:prstClr>
                  </a:outerShdw>
                </a:effectLst>
                <a:cs typeface="Arial" pitchFamily="34" charset="0"/>
              </a:rPr>
              <a:t>Sample criteria</a:t>
            </a:r>
          </a:p>
        </p:txBody>
      </p:sp>
      <p:grpSp>
        <p:nvGrpSpPr>
          <p:cNvPr id="154" name="Group 153"/>
          <p:cNvGrpSpPr/>
          <p:nvPr/>
        </p:nvGrpSpPr>
        <p:grpSpPr>
          <a:xfrm>
            <a:off x="2621280" y="5435520"/>
            <a:ext cx="2042160" cy="457200"/>
            <a:chOff x="3124200" y="1841484"/>
            <a:chExt cx="2042160" cy="457200"/>
          </a:xfrm>
        </p:grpSpPr>
        <p:sp>
          <p:nvSpPr>
            <p:cNvPr id="162" name="Rectangle 161"/>
            <p:cNvSpPr/>
            <p:nvPr/>
          </p:nvSpPr>
          <p:spPr>
            <a:xfrm>
              <a:off x="3124200" y="1841484"/>
              <a:ext cx="2042160" cy="457200"/>
            </a:xfrm>
            <a:prstGeom prst="rect">
              <a:avLst/>
            </a:prstGeom>
            <a:gradFill flip="none" rotWithShape="1">
              <a:gsLst>
                <a:gs pos="42000">
                  <a:srgbClr val="86CD45"/>
                </a:gs>
                <a:gs pos="100000">
                  <a:srgbClr val="9AE785"/>
                </a:gs>
                <a:gs pos="0">
                  <a:srgbClr val="13893D"/>
                </a:gs>
              </a:gsLst>
              <a:lin ang="16200000" scaled="1"/>
              <a:tileRect/>
            </a:gradFill>
            <a:ln w="19050">
              <a:gradFill flip="none" rotWithShape="1">
                <a:gsLst>
                  <a:gs pos="0">
                    <a:srgbClr val="1DBA5F"/>
                  </a:gs>
                  <a:gs pos="100000">
                    <a:srgbClr val="DBFABE"/>
                  </a:gs>
                </a:gsLst>
                <a:lin ang="5400000" scaled="1"/>
                <a:tileRect/>
              </a:gra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0" rtlCol="0" anchor="ctr"/>
            <a:lstStyle/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Sample Text</a:t>
              </a:r>
            </a:p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GOOD FEATURE</a:t>
              </a:r>
            </a:p>
          </p:txBody>
        </p:sp>
        <p:sp>
          <p:nvSpPr>
            <p:cNvPr id="163" name="Oval 162"/>
            <p:cNvSpPr/>
            <p:nvPr/>
          </p:nvSpPr>
          <p:spPr>
            <a:xfrm>
              <a:off x="3177135" y="1894824"/>
              <a:ext cx="320040" cy="320040"/>
            </a:xfrm>
            <a:prstGeom prst="ellipse">
              <a:avLst/>
            </a:prstGeom>
            <a:gradFill flip="none" rotWithShape="1">
              <a:gsLst>
                <a:gs pos="49000">
                  <a:srgbClr val="7CCD45"/>
                </a:gs>
                <a:gs pos="100000">
                  <a:srgbClr val="9AE785"/>
                </a:gs>
                <a:gs pos="0">
                  <a:srgbClr val="0C5827"/>
                </a:gs>
              </a:gsLst>
              <a:lin ang="18000000" scaled="0"/>
              <a:tileRect/>
            </a:gradFill>
            <a:ln w="19050">
              <a:noFill/>
              <a:miter lim="800000"/>
            </a:ln>
            <a:effectLst/>
            <a:scene3d>
              <a:camera prst="orthographicFront"/>
              <a:lightRig rig="glow" dir="t">
                <a:rot lat="0" lon="0" rev="2700000"/>
              </a:lightRig>
            </a:scene3d>
            <a:sp3d>
              <a:bevelT w="254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9728" rIns="109728" bIns="45720" rtlCol="0" anchor="ctr"/>
            <a:lstStyle/>
            <a:p>
              <a:pPr algn="ctr"/>
              <a:r>
                <a:rPr lang="en-US" b="1" dirty="0"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sym typeface="Wingdings"/>
                </a:rPr>
                <a:t></a:t>
              </a:r>
              <a:endParaRPr lang="en-US" b="1" dirty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grpSp>
        <p:nvGrpSpPr>
          <p:cNvPr id="155" name="Group 154"/>
          <p:cNvGrpSpPr/>
          <p:nvPr/>
        </p:nvGrpSpPr>
        <p:grpSpPr>
          <a:xfrm>
            <a:off x="4663440" y="5435520"/>
            <a:ext cx="2042160" cy="457200"/>
            <a:chOff x="5334000" y="1841484"/>
            <a:chExt cx="2042160" cy="457200"/>
          </a:xfrm>
        </p:grpSpPr>
        <p:sp>
          <p:nvSpPr>
            <p:cNvPr id="160" name="Rectangle 159"/>
            <p:cNvSpPr/>
            <p:nvPr/>
          </p:nvSpPr>
          <p:spPr>
            <a:xfrm>
              <a:off x="5334000" y="1841484"/>
              <a:ext cx="2042160" cy="457200"/>
            </a:xfrm>
            <a:prstGeom prst="rect">
              <a:avLst/>
            </a:prstGeom>
            <a:gradFill flip="none" rotWithShape="1">
              <a:gsLst>
                <a:gs pos="90000">
                  <a:srgbClr val="FFD52F"/>
                </a:gs>
                <a:gs pos="46000">
                  <a:srgbClr val="FFCF01"/>
                </a:gs>
                <a:gs pos="96000">
                  <a:srgbClr val="FFDC6D"/>
                </a:gs>
                <a:gs pos="0">
                  <a:srgbClr val="F39409"/>
                </a:gs>
              </a:gsLst>
              <a:lin ang="16200000" scaled="1"/>
              <a:tileRect/>
            </a:gradFill>
            <a:ln w="19050">
              <a:gradFill flip="none" rotWithShape="1">
                <a:gsLst>
                  <a:gs pos="0">
                    <a:srgbClr val="FFC000"/>
                  </a:gs>
                  <a:gs pos="100000">
                    <a:srgbClr val="FFEA8F"/>
                  </a:gs>
                </a:gsLst>
                <a:lin ang="5400000" scaled="1"/>
                <a:tileRect/>
              </a:gra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0" rtlCol="0" anchor="ctr"/>
            <a:lstStyle/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Sample Text</a:t>
              </a:r>
            </a:p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MODERATE FEATURE</a:t>
              </a:r>
            </a:p>
          </p:txBody>
        </p:sp>
        <p:sp>
          <p:nvSpPr>
            <p:cNvPr id="161" name="Oval 160"/>
            <p:cNvSpPr/>
            <p:nvPr/>
          </p:nvSpPr>
          <p:spPr>
            <a:xfrm>
              <a:off x="5386935" y="1894824"/>
              <a:ext cx="320040" cy="320040"/>
            </a:xfrm>
            <a:prstGeom prst="ellipse">
              <a:avLst/>
            </a:prstGeom>
            <a:gradFill flip="none" rotWithShape="1">
              <a:gsLst>
                <a:gs pos="90000">
                  <a:srgbClr val="FFD52F"/>
                </a:gs>
                <a:gs pos="46000">
                  <a:srgbClr val="FFCF01"/>
                </a:gs>
                <a:gs pos="96000">
                  <a:srgbClr val="FFDC6D"/>
                </a:gs>
                <a:gs pos="0">
                  <a:srgbClr val="F39409"/>
                </a:gs>
              </a:gsLst>
              <a:lin ang="18900000" scaled="1"/>
              <a:tileRect/>
            </a:gradFill>
            <a:ln w="19050">
              <a:solidFill>
                <a:schemeClr val="bg1">
                  <a:lumMod val="95000"/>
                </a:schemeClr>
              </a:solidFill>
              <a:miter lim="800000"/>
            </a:ln>
            <a:effectLst/>
            <a:scene3d>
              <a:camera prst="orthographicFront"/>
              <a:lightRig rig="glow" dir="t">
                <a:rot lat="0" lon="0" rev="2700000"/>
              </a:lightRig>
            </a:scene3d>
            <a:sp3d>
              <a:bevelT w="254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1440" rIns="91440" bIns="0" rtlCol="0" anchor="ctr"/>
            <a:lstStyle/>
            <a:p>
              <a:pPr algn="ctr"/>
              <a:r>
                <a:rPr lang="en-US" sz="2800" b="1" dirty="0">
                  <a:effectLst>
                    <a:outerShdw blurRad="38100" dist="12700" dir="5400000" algn="t" rotWithShape="0">
                      <a:prstClr val="black">
                        <a:alpha val="40000"/>
                      </a:prstClr>
                    </a:outerShdw>
                  </a:effectLst>
                </a:rPr>
                <a:t>~</a:t>
              </a:r>
            </a:p>
          </p:txBody>
        </p:sp>
      </p:grpSp>
      <p:grpSp>
        <p:nvGrpSpPr>
          <p:cNvPr id="156" name="Group 155"/>
          <p:cNvGrpSpPr/>
          <p:nvPr/>
        </p:nvGrpSpPr>
        <p:grpSpPr>
          <a:xfrm>
            <a:off x="6720840" y="5435520"/>
            <a:ext cx="2042160" cy="457200"/>
            <a:chOff x="5334000" y="914400"/>
            <a:chExt cx="2042160" cy="457200"/>
          </a:xfrm>
        </p:grpSpPr>
        <p:sp>
          <p:nvSpPr>
            <p:cNvPr id="158" name="Rectangle 157"/>
            <p:cNvSpPr/>
            <p:nvPr/>
          </p:nvSpPr>
          <p:spPr>
            <a:xfrm>
              <a:off x="5334000" y="914400"/>
              <a:ext cx="2042160" cy="457200"/>
            </a:xfrm>
            <a:prstGeom prst="rect">
              <a:avLst/>
            </a:prstGeom>
            <a:gradFill flip="none" rotWithShape="1">
              <a:gsLst>
                <a:gs pos="100000">
                  <a:srgbClr val="FF0000"/>
                </a:gs>
                <a:gs pos="0">
                  <a:srgbClr val="820000"/>
                </a:gs>
                <a:gs pos="24000">
                  <a:srgbClr val="C00000"/>
                </a:gs>
              </a:gsLst>
              <a:lin ang="16200000" scaled="1"/>
              <a:tileRect/>
            </a:gradFill>
            <a:ln w="19050">
              <a:gradFill flip="none" rotWithShape="1">
                <a:gsLst>
                  <a:gs pos="0">
                    <a:srgbClr val="C00000"/>
                  </a:gs>
                  <a:gs pos="100000">
                    <a:srgbClr val="FF0000"/>
                  </a:gs>
                </a:gsLst>
                <a:lin ang="5400000" scaled="1"/>
                <a:tileRect/>
              </a:gra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0" rtlCol="0" anchor="ctr"/>
            <a:lstStyle/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Sample Text</a:t>
              </a:r>
            </a:p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BAD FEATURE</a:t>
              </a:r>
            </a:p>
          </p:txBody>
        </p:sp>
        <p:sp>
          <p:nvSpPr>
            <p:cNvPr id="159" name="Oval 158"/>
            <p:cNvSpPr/>
            <p:nvPr/>
          </p:nvSpPr>
          <p:spPr>
            <a:xfrm>
              <a:off x="5386935" y="967740"/>
              <a:ext cx="320040" cy="320040"/>
            </a:xfrm>
            <a:prstGeom prst="ellipse">
              <a:avLst/>
            </a:prstGeom>
            <a:gradFill flip="none" rotWithShape="1">
              <a:gsLst>
                <a:gs pos="100000">
                  <a:srgbClr val="FF0000"/>
                </a:gs>
                <a:gs pos="0">
                  <a:srgbClr val="820000"/>
                </a:gs>
                <a:gs pos="24000">
                  <a:srgbClr val="C00000"/>
                </a:gs>
              </a:gsLst>
              <a:lin ang="18900000" scaled="1"/>
              <a:tileRect/>
            </a:gradFill>
            <a:ln w="19050">
              <a:solidFill>
                <a:srgbClr val="FF9393"/>
              </a:solidFill>
              <a:miter lim="800000"/>
            </a:ln>
            <a:effectLst/>
            <a:scene3d>
              <a:camera prst="orthographicFront"/>
              <a:lightRig rig="glow" dir="t">
                <a:rot lat="0" lon="0" rev="2700000"/>
              </a:lightRig>
            </a:scene3d>
            <a:sp3d>
              <a:bevelT w="254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1440" rIns="91440" bIns="91440" rtlCol="0" anchor="ctr"/>
            <a:lstStyle/>
            <a:p>
              <a:pPr algn="ctr"/>
              <a:r>
                <a:rPr lang="en-US" b="1" dirty="0"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sym typeface="Wingdings"/>
                </a:rPr>
                <a:t>X</a:t>
              </a:r>
              <a:endParaRPr lang="en-US" b="1" dirty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157" name="Rectangle 156"/>
          <p:cNvSpPr/>
          <p:nvPr/>
        </p:nvSpPr>
        <p:spPr>
          <a:xfrm>
            <a:off x="411480" y="5435520"/>
            <a:ext cx="2209800" cy="457200"/>
          </a:xfrm>
          <a:prstGeom prst="rect">
            <a:avLst/>
          </a:prstGeom>
          <a:gradFill flip="none" rotWithShape="1">
            <a:gsLst>
              <a:gs pos="100000">
                <a:schemeClr val="tx1">
                  <a:lumMod val="65000"/>
                  <a:lumOff val="35000"/>
                </a:schemeClr>
              </a:gs>
              <a:gs pos="0">
                <a:schemeClr val="tx1">
                  <a:lumMod val="75000"/>
                  <a:lumOff val="25000"/>
                </a:schemeClr>
              </a:gs>
            </a:gsLst>
            <a:lin ang="0" scaled="1"/>
            <a:tileRect/>
          </a:gradFill>
          <a:ln w="19050">
            <a:solidFill>
              <a:schemeClr val="bg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91440" bIns="45720" rtlCol="0" anchor="ctr"/>
          <a:lstStyle/>
          <a:p>
            <a:pPr>
              <a:lnSpc>
                <a:spcPts val="1300"/>
              </a:lnSpc>
            </a:pPr>
            <a:r>
              <a:rPr lang="en-US" sz="1400" b="1" dirty="0" smtClean="0">
                <a:effectLst>
                  <a:outerShdw blurRad="63500" dist="25400" dir="5400000" algn="t" rotWithShape="0">
                    <a:prstClr val="black">
                      <a:alpha val="30000"/>
                    </a:prstClr>
                  </a:outerShdw>
                </a:effectLst>
                <a:cs typeface="Arial" pitchFamily="34" charset="0"/>
              </a:rPr>
              <a:t>Sample criteria</a:t>
            </a:r>
          </a:p>
        </p:txBody>
      </p:sp>
      <p:grpSp>
        <p:nvGrpSpPr>
          <p:cNvPr id="106" name="Group 105"/>
          <p:cNvGrpSpPr/>
          <p:nvPr/>
        </p:nvGrpSpPr>
        <p:grpSpPr>
          <a:xfrm>
            <a:off x="4663440" y="3153698"/>
            <a:ext cx="2042160" cy="457200"/>
            <a:chOff x="5334000" y="1841484"/>
            <a:chExt cx="2042160" cy="457200"/>
          </a:xfrm>
        </p:grpSpPr>
        <p:sp>
          <p:nvSpPr>
            <p:cNvPr id="107" name="Rectangle 106"/>
            <p:cNvSpPr/>
            <p:nvPr/>
          </p:nvSpPr>
          <p:spPr>
            <a:xfrm>
              <a:off x="5334000" y="1841484"/>
              <a:ext cx="2042160" cy="457200"/>
            </a:xfrm>
            <a:prstGeom prst="rect">
              <a:avLst/>
            </a:prstGeom>
            <a:gradFill flip="none" rotWithShape="1">
              <a:gsLst>
                <a:gs pos="90000">
                  <a:srgbClr val="FFD52F"/>
                </a:gs>
                <a:gs pos="46000">
                  <a:srgbClr val="FFCF01"/>
                </a:gs>
                <a:gs pos="96000">
                  <a:srgbClr val="FFDC6D"/>
                </a:gs>
                <a:gs pos="0">
                  <a:srgbClr val="F39409"/>
                </a:gs>
              </a:gsLst>
              <a:lin ang="16200000" scaled="1"/>
              <a:tileRect/>
            </a:gradFill>
            <a:ln w="19050">
              <a:gradFill flip="none" rotWithShape="1">
                <a:gsLst>
                  <a:gs pos="0">
                    <a:srgbClr val="FFC000"/>
                  </a:gs>
                  <a:gs pos="100000">
                    <a:srgbClr val="FFEA8F"/>
                  </a:gs>
                </a:gsLst>
                <a:lin ang="5400000" scaled="1"/>
                <a:tileRect/>
              </a:gra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0" rtlCol="0" anchor="ctr"/>
            <a:lstStyle/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Sample Text</a:t>
              </a:r>
            </a:p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MODERATE FEATURE</a:t>
              </a:r>
            </a:p>
          </p:txBody>
        </p:sp>
        <p:sp>
          <p:nvSpPr>
            <p:cNvPr id="108" name="Oval 107"/>
            <p:cNvSpPr/>
            <p:nvPr/>
          </p:nvSpPr>
          <p:spPr>
            <a:xfrm>
              <a:off x="5386935" y="1894824"/>
              <a:ext cx="320040" cy="320040"/>
            </a:xfrm>
            <a:prstGeom prst="ellipse">
              <a:avLst/>
            </a:prstGeom>
            <a:gradFill flip="none" rotWithShape="1">
              <a:gsLst>
                <a:gs pos="90000">
                  <a:srgbClr val="FFD52F"/>
                </a:gs>
                <a:gs pos="46000">
                  <a:srgbClr val="FFCF01"/>
                </a:gs>
                <a:gs pos="96000">
                  <a:srgbClr val="FFDC6D"/>
                </a:gs>
                <a:gs pos="0">
                  <a:srgbClr val="F39409"/>
                </a:gs>
              </a:gsLst>
              <a:lin ang="18900000" scaled="1"/>
              <a:tileRect/>
            </a:gradFill>
            <a:ln w="19050">
              <a:solidFill>
                <a:schemeClr val="bg1">
                  <a:lumMod val="95000"/>
                </a:schemeClr>
              </a:solidFill>
              <a:miter lim="800000"/>
            </a:ln>
            <a:effectLst/>
            <a:scene3d>
              <a:camera prst="orthographicFront"/>
              <a:lightRig rig="glow" dir="t">
                <a:rot lat="0" lon="0" rev="2700000"/>
              </a:lightRig>
            </a:scene3d>
            <a:sp3d>
              <a:bevelT w="254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1440" rIns="91440" bIns="0" rtlCol="0" anchor="ctr"/>
            <a:lstStyle/>
            <a:p>
              <a:pPr algn="ctr"/>
              <a:r>
                <a:rPr lang="en-US" sz="2800" b="1" dirty="0">
                  <a:effectLst>
                    <a:outerShdw blurRad="38100" dist="12700" dir="5400000" algn="t" rotWithShape="0">
                      <a:prstClr val="black">
                        <a:alpha val="40000"/>
                      </a:prstClr>
                    </a:outerShdw>
                  </a:effectLst>
                </a:rPr>
                <a:t>~</a:t>
              </a:r>
            </a:p>
          </p:txBody>
        </p:sp>
      </p:grpSp>
      <p:sp>
        <p:nvSpPr>
          <p:cNvPr id="113" name="Title 7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868362"/>
          </a:xfrm>
        </p:spPr>
        <p:txBody>
          <a:bodyPr>
            <a:normAutofit/>
          </a:bodyPr>
          <a:lstStyle/>
          <a:p>
            <a:pPr algn="l"/>
            <a:r>
              <a:rPr lang="en-US" sz="4000" dirty="0"/>
              <a:t>Product Comparison </a:t>
            </a:r>
            <a:r>
              <a:rPr lang="en-US" sz="4000" dirty="0" smtClean="0"/>
              <a:t>Template</a:t>
            </a:r>
            <a:endParaRPr lang="en-US" sz="4000" dirty="0"/>
          </a:p>
        </p:txBody>
      </p:sp>
      <p:grpSp>
        <p:nvGrpSpPr>
          <p:cNvPr id="112" name="Group 111"/>
          <p:cNvGrpSpPr/>
          <p:nvPr/>
        </p:nvGrpSpPr>
        <p:grpSpPr>
          <a:xfrm>
            <a:off x="2621280" y="5892720"/>
            <a:ext cx="2042160" cy="630984"/>
            <a:chOff x="2621280" y="5998416"/>
            <a:chExt cx="2042160" cy="630984"/>
          </a:xfrm>
        </p:grpSpPr>
        <p:sp>
          <p:nvSpPr>
            <p:cNvPr id="114" name="Rectangle 113"/>
            <p:cNvSpPr/>
            <p:nvPr/>
          </p:nvSpPr>
          <p:spPr>
            <a:xfrm>
              <a:off x="2621280" y="5998416"/>
              <a:ext cx="2042160" cy="630984"/>
            </a:xfrm>
            <a:prstGeom prst="rect">
              <a:avLst/>
            </a:prstGeom>
            <a:gradFill flip="none" rotWithShape="1">
              <a:gsLst>
                <a:gs pos="42000">
                  <a:srgbClr val="86CD45"/>
                </a:gs>
                <a:gs pos="100000">
                  <a:srgbClr val="9AE785"/>
                </a:gs>
                <a:gs pos="0">
                  <a:srgbClr val="13893D"/>
                </a:gs>
              </a:gsLst>
              <a:lin ang="16200000" scaled="1"/>
              <a:tileRect/>
            </a:gradFill>
            <a:ln w="19050">
              <a:gradFill flip="none" rotWithShape="1">
                <a:gsLst>
                  <a:gs pos="0">
                    <a:srgbClr val="1DBA5F"/>
                  </a:gs>
                  <a:gs pos="100000">
                    <a:srgbClr val="DBFABE"/>
                  </a:gs>
                </a:gsLst>
                <a:lin ang="5400000" scaled="1"/>
                <a:tileRect/>
              </a:gra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0" tIns="91440" bIns="0" rtlCol="0" anchor="ctr"/>
            <a:lstStyle/>
            <a:p>
              <a:pPr>
                <a:lnSpc>
                  <a:spcPts val="1300"/>
                </a:lnSpc>
              </a:pPr>
              <a:r>
                <a:rPr lang="en-US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ACCEPTABLE</a:t>
              </a:r>
            </a:p>
          </p:txBody>
        </p:sp>
        <p:sp>
          <p:nvSpPr>
            <p:cNvPr id="115" name="Oval 114"/>
            <p:cNvSpPr/>
            <p:nvPr/>
          </p:nvSpPr>
          <p:spPr>
            <a:xfrm>
              <a:off x="2674215" y="6153888"/>
              <a:ext cx="320040" cy="320040"/>
            </a:xfrm>
            <a:prstGeom prst="ellipse">
              <a:avLst/>
            </a:prstGeom>
            <a:gradFill flip="none" rotWithShape="1">
              <a:gsLst>
                <a:gs pos="49000">
                  <a:srgbClr val="7CCD45"/>
                </a:gs>
                <a:gs pos="100000">
                  <a:srgbClr val="9AE785"/>
                </a:gs>
                <a:gs pos="0">
                  <a:srgbClr val="0C5827"/>
                </a:gs>
              </a:gsLst>
              <a:lin ang="18000000" scaled="0"/>
              <a:tileRect/>
            </a:gradFill>
            <a:ln w="19050">
              <a:noFill/>
              <a:miter lim="800000"/>
            </a:ln>
            <a:effectLst/>
            <a:scene3d>
              <a:camera prst="orthographicFront"/>
              <a:lightRig rig="glow" dir="t">
                <a:rot lat="0" lon="0" rev="2700000"/>
              </a:lightRig>
            </a:scene3d>
            <a:sp3d>
              <a:bevelT w="254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9728" rIns="109728" bIns="45720" rtlCol="0" anchor="ctr"/>
            <a:lstStyle/>
            <a:p>
              <a:pPr algn="ctr"/>
              <a:r>
                <a:rPr lang="en-US" b="1" dirty="0"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sym typeface="Wingdings"/>
                </a:rPr>
                <a:t></a:t>
              </a:r>
              <a:endParaRPr lang="en-US" b="1" dirty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grpSp>
        <p:nvGrpSpPr>
          <p:cNvPr id="116" name="Group 115"/>
          <p:cNvGrpSpPr/>
          <p:nvPr/>
        </p:nvGrpSpPr>
        <p:grpSpPr>
          <a:xfrm>
            <a:off x="4663440" y="5892720"/>
            <a:ext cx="2042160" cy="630984"/>
            <a:chOff x="4663440" y="5998416"/>
            <a:chExt cx="2042160" cy="630984"/>
          </a:xfrm>
        </p:grpSpPr>
        <p:sp>
          <p:nvSpPr>
            <p:cNvPr id="117" name="Rectangle 116"/>
            <p:cNvSpPr/>
            <p:nvPr/>
          </p:nvSpPr>
          <p:spPr>
            <a:xfrm>
              <a:off x="4663440" y="5998416"/>
              <a:ext cx="2042160" cy="630984"/>
            </a:xfrm>
            <a:prstGeom prst="rect">
              <a:avLst/>
            </a:prstGeom>
            <a:gradFill flip="none" rotWithShape="1">
              <a:gsLst>
                <a:gs pos="90000">
                  <a:srgbClr val="FFD52F"/>
                </a:gs>
                <a:gs pos="46000">
                  <a:srgbClr val="FFCF01"/>
                </a:gs>
                <a:gs pos="96000">
                  <a:srgbClr val="FFDC6D"/>
                </a:gs>
                <a:gs pos="0">
                  <a:srgbClr val="F39409"/>
                </a:gs>
              </a:gsLst>
              <a:lin ang="16200000" scaled="1"/>
              <a:tileRect/>
            </a:gradFill>
            <a:ln w="19050">
              <a:gradFill flip="none" rotWithShape="1">
                <a:gsLst>
                  <a:gs pos="0">
                    <a:srgbClr val="FFC000"/>
                  </a:gs>
                  <a:gs pos="100000">
                    <a:srgbClr val="FFEA8F"/>
                  </a:gs>
                </a:gsLst>
                <a:lin ang="5400000" scaled="1"/>
                <a:tileRect/>
              </a:gra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0" tIns="91440" bIns="0" rtlCol="0" anchor="ctr"/>
            <a:lstStyle/>
            <a:p>
              <a:pPr>
                <a:lnSpc>
                  <a:spcPts val="1300"/>
                </a:lnSpc>
              </a:pPr>
              <a:r>
                <a:rPr lang="en-US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CONSIDERABLE</a:t>
              </a:r>
            </a:p>
          </p:txBody>
        </p:sp>
        <p:sp>
          <p:nvSpPr>
            <p:cNvPr id="118" name="Oval 117"/>
            <p:cNvSpPr/>
            <p:nvPr/>
          </p:nvSpPr>
          <p:spPr>
            <a:xfrm>
              <a:off x="4716375" y="6153888"/>
              <a:ext cx="320040" cy="320040"/>
            </a:xfrm>
            <a:prstGeom prst="ellipse">
              <a:avLst/>
            </a:prstGeom>
            <a:gradFill flip="none" rotWithShape="1">
              <a:gsLst>
                <a:gs pos="90000">
                  <a:srgbClr val="FFD52F"/>
                </a:gs>
                <a:gs pos="46000">
                  <a:srgbClr val="FFCF01"/>
                </a:gs>
                <a:gs pos="96000">
                  <a:srgbClr val="FFDC6D"/>
                </a:gs>
                <a:gs pos="0">
                  <a:srgbClr val="F39409"/>
                </a:gs>
              </a:gsLst>
              <a:lin ang="18900000" scaled="1"/>
              <a:tileRect/>
            </a:gradFill>
            <a:ln w="19050">
              <a:solidFill>
                <a:schemeClr val="bg1">
                  <a:lumMod val="95000"/>
                </a:schemeClr>
              </a:solidFill>
              <a:miter lim="800000"/>
            </a:ln>
            <a:effectLst/>
            <a:scene3d>
              <a:camera prst="orthographicFront"/>
              <a:lightRig rig="glow" dir="t">
                <a:rot lat="0" lon="0" rev="2700000"/>
              </a:lightRig>
            </a:scene3d>
            <a:sp3d>
              <a:bevelT w="254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1440" rIns="91440" bIns="0" rtlCol="0" anchor="ctr"/>
            <a:lstStyle/>
            <a:p>
              <a:pPr algn="ctr"/>
              <a:r>
                <a:rPr lang="en-US" sz="2800" b="1" dirty="0">
                  <a:effectLst>
                    <a:outerShdw blurRad="38100" dist="12700" dir="5400000" algn="t" rotWithShape="0">
                      <a:prstClr val="black">
                        <a:alpha val="40000"/>
                      </a:prstClr>
                    </a:outerShdw>
                  </a:effectLst>
                </a:rPr>
                <a:t>~</a:t>
              </a:r>
            </a:p>
          </p:txBody>
        </p:sp>
      </p:grpSp>
      <p:sp>
        <p:nvSpPr>
          <p:cNvPr id="119" name="Rectangle 118"/>
          <p:cNvSpPr/>
          <p:nvPr/>
        </p:nvSpPr>
        <p:spPr>
          <a:xfrm>
            <a:off x="411480" y="5892720"/>
            <a:ext cx="2209800" cy="630984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</a:gsLst>
            <a:lin ang="16200000" scaled="1"/>
            <a:tileRect/>
          </a:gradFill>
          <a:ln w="19050">
            <a:solidFill>
              <a:schemeClr val="bg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91440" bIns="0" rtlCol="0" anchor="ctr"/>
          <a:lstStyle/>
          <a:p>
            <a:pPr>
              <a:lnSpc>
                <a:spcPts val="1300"/>
              </a:lnSpc>
            </a:pPr>
            <a:r>
              <a:rPr lang="en-US" b="1" dirty="0" smtClean="0">
                <a:effectLst>
                  <a:outerShdw blurRad="63500" dist="25400" dir="5400000" algn="t" rotWithShape="0">
                    <a:prstClr val="black">
                      <a:alpha val="30000"/>
                    </a:prstClr>
                  </a:outerShdw>
                </a:effectLst>
                <a:cs typeface="Arial" pitchFamily="34" charset="0"/>
              </a:rPr>
              <a:t>Conclusion</a:t>
            </a:r>
          </a:p>
        </p:txBody>
      </p:sp>
      <p:grpSp>
        <p:nvGrpSpPr>
          <p:cNvPr id="120" name="Group 119"/>
          <p:cNvGrpSpPr/>
          <p:nvPr/>
        </p:nvGrpSpPr>
        <p:grpSpPr>
          <a:xfrm>
            <a:off x="6720840" y="5892720"/>
            <a:ext cx="2042160" cy="630984"/>
            <a:chOff x="6720840" y="5998416"/>
            <a:chExt cx="2042160" cy="630984"/>
          </a:xfrm>
        </p:grpSpPr>
        <p:sp>
          <p:nvSpPr>
            <p:cNvPr id="131" name="Rectangle 130"/>
            <p:cNvSpPr/>
            <p:nvPr/>
          </p:nvSpPr>
          <p:spPr>
            <a:xfrm>
              <a:off x="6720840" y="5998416"/>
              <a:ext cx="2042160" cy="630984"/>
            </a:xfrm>
            <a:prstGeom prst="rect">
              <a:avLst/>
            </a:prstGeom>
            <a:gradFill flip="none" rotWithShape="1">
              <a:gsLst>
                <a:gs pos="100000">
                  <a:srgbClr val="FF0000"/>
                </a:gs>
                <a:gs pos="0">
                  <a:srgbClr val="820000"/>
                </a:gs>
                <a:gs pos="24000">
                  <a:srgbClr val="C00000"/>
                </a:gs>
              </a:gsLst>
              <a:lin ang="16200000" scaled="1"/>
              <a:tileRect/>
            </a:gradFill>
            <a:ln w="19050">
              <a:gradFill flip="none" rotWithShape="1">
                <a:gsLst>
                  <a:gs pos="0">
                    <a:srgbClr val="C00000"/>
                  </a:gs>
                  <a:gs pos="100000">
                    <a:srgbClr val="FF0000"/>
                  </a:gs>
                </a:gsLst>
                <a:lin ang="5400000" scaled="1"/>
                <a:tileRect/>
              </a:gra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0" tIns="91440" bIns="0" rtlCol="0" anchor="ctr"/>
            <a:lstStyle/>
            <a:p>
              <a:pPr>
                <a:lnSpc>
                  <a:spcPts val="1300"/>
                </a:lnSpc>
              </a:pPr>
              <a:r>
                <a:rPr lang="en-US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REJECTED</a:t>
              </a:r>
            </a:p>
          </p:txBody>
        </p:sp>
        <p:sp>
          <p:nvSpPr>
            <p:cNvPr id="142" name="Oval 141"/>
            <p:cNvSpPr/>
            <p:nvPr/>
          </p:nvSpPr>
          <p:spPr>
            <a:xfrm>
              <a:off x="6773775" y="6153888"/>
              <a:ext cx="320040" cy="320040"/>
            </a:xfrm>
            <a:prstGeom prst="ellipse">
              <a:avLst/>
            </a:prstGeom>
            <a:gradFill flip="none" rotWithShape="1">
              <a:gsLst>
                <a:gs pos="100000">
                  <a:srgbClr val="FF0000"/>
                </a:gs>
                <a:gs pos="0">
                  <a:srgbClr val="820000"/>
                </a:gs>
                <a:gs pos="24000">
                  <a:srgbClr val="C00000"/>
                </a:gs>
              </a:gsLst>
              <a:lin ang="18900000" scaled="1"/>
              <a:tileRect/>
            </a:gradFill>
            <a:ln w="19050">
              <a:solidFill>
                <a:srgbClr val="FF9393"/>
              </a:solidFill>
              <a:miter lim="800000"/>
            </a:ln>
            <a:effectLst/>
            <a:scene3d>
              <a:camera prst="orthographicFront"/>
              <a:lightRig rig="glow" dir="t">
                <a:rot lat="0" lon="0" rev="2700000"/>
              </a:lightRig>
            </a:scene3d>
            <a:sp3d>
              <a:bevelT w="254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1440" rIns="91440" bIns="91440" rtlCol="0" anchor="ctr"/>
            <a:lstStyle/>
            <a:p>
              <a:pPr algn="ctr"/>
              <a:r>
                <a:rPr lang="en-US" b="1" dirty="0"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sym typeface="Wingdings"/>
                </a:rPr>
                <a:t>X</a:t>
              </a:r>
              <a:endParaRPr lang="en-US" b="1" dirty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88606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bg1">
                <a:lumMod val="75000"/>
              </a:schemeClr>
            </a:gs>
            <a:gs pos="0">
              <a:schemeClr val="bg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 Same Side Corner Rectangle 16"/>
          <p:cNvSpPr/>
          <p:nvPr/>
        </p:nvSpPr>
        <p:spPr>
          <a:xfrm>
            <a:off x="2621280" y="1066800"/>
            <a:ext cx="2042160" cy="815340"/>
          </a:xfrm>
          <a:prstGeom prst="round2SameRect">
            <a:avLst>
              <a:gd name="adj1" fmla="val 16667"/>
              <a:gd name="adj2" fmla="val 0"/>
            </a:avLst>
          </a:prstGeom>
          <a:solidFill>
            <a:schemeClr val="bg1"/>
          </a:solidFill>
          <a:ln w="28575">
            <a:solidFill>
              <a:schemeClr val="bg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91440" bIns="91440" rtlCol="0" anchor="ctr"/>
          <a:lstStyle/>
          <a:p>
            <a:pPr algn="ctr">
              <a:lnSpc>
                <a:spcPts val="1300"/>
              </a:lnSpc>
            </a:pPr>
            <a:r>
              <a:rPr lang="en-US" dirty="0" smtClean="0">
                <a:solidFill>
                  <a:schemeClr val="tx1"/>
                </a:solidFill>
                <a:effectLst>
                  <a:outerShdw blurRad="63500" dist="25400" dir="5400000" algn="t" rotWithShape="0">
                    <a:prstClr val="black">
                      <a:alpha val="30000"/>
                    </a:prstClr>
                  </a:outerShdw>
                </a:effectLst>
                <a:cs typeface="Arial" pitchFamily="34" charset="0"/>
              </a:rPr>
              <a:t>Product 1</a:t>
            </a:r>
          </a:p>
        </p:txBody>
      </p:sp>
      <p:sp>
        <p:nvSpPr>
          <p:cNvPr id="175" name="Round Same Side Corner Rectangle 174"/>
          <p:cNvSpPr/>
          <p:nvPr/>
        </p:nvSpPr>
        <p:spPr>
          <a:xfrm>
            <a:off x="440976" y="1066800"/>
            <a:ext cx="2180304" cy="815340"/>
          </a:xfrm>
          <a:prstGeom prst="round2SameRect">
            <a:avLst>
              <a:gd name="adj1" fmla="val 16667"/>
              <a:gd name="adj2" fmla="val 0"/>
            </a:avLst>
          </a:prstGeom>
          <a:gradFill flip="none" rotWithShape="1">
            <a:gsLst>
              <a:gs pos="47000">
                <a:schemeClr val="bg1"/>
              </a:gs>
              <a:gs pos="100000">
                <a:schemeClr val="bg1">
                  <a:lumMod val="85000"/>
                </a:schemeClr>
              </a:gs>
              <a:gs pos="0">
                <a:schemeClr val="bg1">
                  <a:lumMod val="85000"/>
                </a:schemeClr>
              </a:gs>
            </a:gsLst>
            <a:lin ang="12600000" scaled="0"/>
            <a:tileRect/>
          </a:gradFill>
          <a:ln w="28575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91440" bIns="0" rtlCol="0" anchor="ctr"/>
          <a:lstStyle/>
          <a:p>
            <a:pPr>
              <a:lnSpc>
                <a:spcPts val="1300"/>
              </a:lnSpc>
            </a:pPr>
            <a:r>
              <a:rPr lang="en-US" sz="2000" b="1" dirty="0">
                <a:solidFill>
                  <a:schemeClr val="tx1"/>
                </a:solidFill>
                <a:effectLst>
                  <a:outerShdw blurRad="63500" dist="25400" dir="5400000" algn="t" rotWithShape="0">
                    <a:prstClr val="black">
                      <a:alpha val="30000"/>
                    </a:prstClr>
                  </a:outerShdw>
                </a:effectLst>
                <a:cs typeface="Arial" pitchFamily="34" charset="0"/>
              </a:rPr>
              <a:t>Best Options</a:t>
            </a:r>
          </a:p>
        </p:txBody>
      </p:sp>
      <p:sp>
        <p:nvSpPr>
          <p:cNvPr id="19" name="Round Same Side Corner Rectangle 18"/>
          <p:cNvSpPr/>
          <p:nvPr/>
        </p:nvSpPr>
        <p:spPr>
          <a:xfrm>
            <a:off x="6720348" y="1066800"/>
            <a:ext cx="2042652" cy="815340"/>
          </a:xfrm>
          <a:prstGeom prst="round2SameRect">
            <a:avLst>
              <a:gd name="adj1" fmla="val 16667"/>
              <a:gd name="adj2" fmla="val 0"/>
            </a:avLst>
          </a:prstGeom>
          <a:solidFill>
            <a:schemeClr val="bg1"/>
          </a:solidFill>
          <a:ln w="28575">
            <a:solidFill>
              <a:schemeClr val="bg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91440" bIns="91440" rtlCol="0" anchor="ctr"/>
          <a:lstStyle/>
          <a:p>
            <a:pPr algn="ctr">
              <a:lnSpc>
                <a:spcPts val="1300"/>
              </a:lnSpc>
            </a:pPr>
            <a:r>
              <a:rPr lang="en-US" dirty="0" smtClean="0">
                <a:solidFill>
                  <a:schemeClr val="tx1"/>
                </a:solidFill>
                <a:effectLst>
                  <a:outerShdw blurRad="63500" dist="25400" dir="5400000" algn="t" rotWithShape="0">
                    <a:prstClr val="black">
                      <a:alpha val="30000"/>
                    </a:prstClr>
                  </a:outerShdw>
                </a:effectLst>
                <a:cs typeface="Arial" pitchFamily="34" charset="0"/>
              </a:rPr>
              <a:t>Product 3</a:t>
            </a:r>
          </a:p>
        </p:txBody>
      </p:sp>
      <p:sp>
        <p:nvSpPr>
          <p:cNvPr id="18" name="Round Same Side Corner Rectangle 17"/>
          <p:cNvSpPr/>
          <p:nvPr/>
        </p:nvSpPr>
        <p:spPr>
          <a:xfrm>
            <a:off x="4663440" y="1066800"/>
            <a:ext cx="2057400" cy="815340"/>
          </a:xfrm>
          <a:prstGeom prst="round2SameRect">
            <a:avLst>
              <a:gd name="adj1" fmla="val 16667"/>
              <a:gd name="adj2" fmla="val 0"/>
            </a:avLst>
          </a:prstGeom>
          <a:solidFill>
            <a:schemeClr val="bg1"/>
          </a:solidFill>
          <a:ln w="28575">
            <a:solidFill>
              <a:schemeClr val="bg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91440" bIns="91440" rtlCol="0" anchor="ctr"/>
          <a:lstStyle/>
          <a:p>
            <a:pPr algn="ctr">
              <a:lnSpc>
                <a:spcPts val="1300"/>
              </a:lnSpc>
            </a:pPr>
            <a:r>
              <a:rPr lang="en-US" dirty="0" smtClean="0">
                <a:solidFill>
                  <a:schemeClr val="tx1"/>
                </a:solidFill>
                <a:effectLst>
                  <a:outerShdw blurRad="63500" dist="25400" dir="5400000" algn="t" rotWithShape="0">
                    <a:prstClr val="black">
                      <a:alpha val="30000"/>
                    </a:prstClr>
                  </a:outerShdw>
                </a:effectLst>
                <a:cs typeface="Arial" pitchFamily="34" charset="0"/>
              </a:rPr>
              <a:t>Product 2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2621280" y="1828800"/>
            <a:ext cx="2042160" cy="457200"/>
            <a:chOff x="3124200" y="1841484"/>
            <a:chExt cx="2042160" cy="457200"/>
          </a:xfrm>
        </p:grpSpPr>
        <p:sp>
          <p:nvSpPr>
            <p:cNvPr id="6" name="Rectangle 5"/>
            <p:cNvSpPr/>
            <p:nvPr/>
          </p:nvSpPr>
          <p:spPr>
            <a:xfrm>
              <a:off x="3124200" y="1841484"/>
              <a:ext cx="2042160" cy="457200"/>
            </a:xfrm>
            <a:prstGeom prst="rect">
              <a:avLst/>
            </a:prstGeom>
            <a:gradFill flip="none" rotWithShape="1">
              <a:gsLst>
                <a:gs pos="42000">
                  <a:srgbClr val="86CD45"/>
                </a:gs>
                <a:gs pos="100000">
                  <a:srgbClr val="9AE785"/>
                </a:gs>
                <a:gs pos="0">
                  <a:srgbClr val="13893D"/>
                </a:gs>
              </a:gsLst>
              <a:lin ang="16200000" scaled="1"/>
              <a:tileRect/>
            </a:gradFill>
            <a:ln w="19050">
              <a:gradFill flip="none" rotWithShape="1">
                <a:gsLst>
                  <a:gs pos="0">
                    <a:srgbClr val="1DBA5F"/>
                  </a:gs>
                  <a:gs pos="100000">
                    <a:srgbClr val="DBFABE"/>
                  </a:gs>
                </a:gsLst>
                <a:lin ang="5400000" scaled="1"/>
                <a:tileRect/>
              </a:gra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0" rtlCol="0" anchor="ctr"/>
            <a:lstStyle/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Sample Text</a:t>
              </a:r>
            </a:p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GOOD FEATURE</a:t>
              </a:r>
            </a:p>
          </p:txBody>
        </p:sp>
        <p:sp>
          <p:nvSpPr>
            <p:cNvPr id="7" name="Oval 6"/>
            <p:cNvSpPr/>
            <p:nvPr/>
          </p:nvSpPr>
          <p:spPr>
            <a:xfrm>
              <a:off x="3177135" y="1894824"/>
              <a:ext cx="320040" cy="320040"/>
            </a:xfrm>
            <a:prstGeom prst="ellipse">
              <a:avLst/>
            </a:prstGeom>
            <a:gradFill flip="none" rotWithShape="1">
              <a:gsLst>
                <a:gs pos="49000">
                  <a:srgbClr val="7CCD45"/>
                </a:gs>
                <a:gs pos="100000">
                  <a:srgbClr val="9AE785"/>
                </a:gs>
                <a:gs pos="0">
                  <a:srgbClr val="0C5827"/>
                </a:gs>
              </a:gsLst>
              <a:lin ang="18000000" scaled="0"/>
              <a:tileRect/>
            </a:gradFill>
            <a:ln w="19050">
              <a:noFill/>
              <a:miter lim="800000"/>
            </a:ln>
            <a:effectLst/>
            <a:scene3d>
              <a:camera prst="orthographicFront"/>
              <a:lightRig rig="glow" dir="t">
                <a:rot lat="0" lon="0" rev="2700000"/>
              </a:lightRig>
            </a:scene3d>
            <a:sp3d>
              <a:bevelT w="254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9728" rIns="109728" bIns="45720" rtlCol="0" anchor="ctr"/>
            <a:lstStyle/>
            <a:p>
              <a:pPr algn="ctr"/>
              <a:r>
                <a:rPr lang="en-US" b="1" dirty="0"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sym typeface="Wingdings"/>
                </a:rPr>
                <a:t></a:t>
              </a:r>
              <a:endParaRPr lang="en-US" b="1" dirty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4663440" y="1828800"/>
            <a:ext cx="2042160" cy="457200"/>
            <a:chOff x="5334000" y="1841484"/>
            <a:chExt cx="2042160" cy="457200"/>
          </a:xfrm>
        </p:grpSpPr>
        <p:sp>
          <p:nvSpPr>
            <p:cNvPr id="12" name="Rectangle 11"/>
            <p:cNvSpPr/>
            <p:nvPr/>
          </p:nvSpPr>
          <p:spPr>
            <a:xfrm>
              <a:off x="5334000" y="1841484"/>
              <a:ext cx="2042160" cy="457200"/>
            </a:xfrm>
            <a:prstGeom prst="rect">
              <a:avLst/>
            </a:prstGeom>
            <a:gradFill flip="none" rotWithShape="1">
              <a:gsLst>
                <a:gs pos="90000">
                  <a:srgbClr val="FFD52F"/>
                </a:gs>
                <a:gs pos="46000">
                  <a:srgbClr val="FFCF01"/>
                </a:gs>
                <a:gs pos="96000">
                  <a:srgbClr val="FFDC6D"/>
                </a:gs>
                <a:gs pos="0">
                  <a:srgbClr val="F39409"/>
                </a:gs>
              </a:gsLst>
              <a:lin ang="16200000" scaled="1"/>
              <a:tileRect/>
            </a:gradFill>
            <a:ln w="19050">
              <a:gradFill flip="none" rotWithShape="1">
                <a:gsLst>
                  <a:gs pos="0">
                    <a:srgbClr val="FFC000"/>
                  </a:gs>
                  <a:gs pos="100000">
                    <a:srgbClr val="FFEA8F"/>
                  </a:gs>
                </a:gsLst>
                <a:lin ang="5400000" scaled="1"/>
                <a:tileRect/>
              </a:gra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0" rtlCol="0" anchor="ctr"/>
            <a:lstStyle/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Sample Text</a:t>
              </a:r>
            </a:p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MODERATE FEATURE</a:t>
              </a:r>
            </a:p>
          </p:txBody>
        </p:sp>
        <p:sp>
          <p:nvSpPr>
            <p:cNvPr id="13" name="Oval 12"/>
            <p:cNvSpPr/>
            <p:nvPr/>
          </p:nvSpPr>
          <p:spPr>
            <a:xfrm>
              <a:off x="5386935" y="1894824"/>
              <a:ext cx="320040" cy="320040"/>
            </a:xfrm>
            <a:prstGeom prst="ellipse">
              <a:avLst/>
            </a:prstGeom>
            <a:gradFill flip="none" rotWithShape="1">
              <a:gsLst>
                <a:gs pos="90000">
                  <a:srgbClr val="FFD52F"/>
                </a:gs>
                <a:gs pos="46000">
                  <a:srgbClr val="FFCF01"/>
                </a:gs>
                <a:gs pos="96000">
                  <a:srgbClr val="FFDC6D"/>
                </a:gs>
                <a:gs pos="0">
                  <a:srgbClr val="F39409"/>
                </a:gs>
              </a:gsLst>
              <a:lin ang="18900000" scaled="1"/>
              <a:tileRect/>
            </a:gradFill>
            <a:ln w="19050">
              <a:solidFill>
                <a:schemeClr val="bg1">
                  <a:lumMod val="95000"/>
                </a:schemeClr>
              </a:solidFill>
              <a:miter lim="800000"/>
            </a:ln>
            <a:effectLst/>
            <a:scene3d>
              <a:camera prst="orthographicFront"/>
              <a:lightRig rig="glow" dir="t">
                <a:rot lat="0" lon="0" rev="2700000"/>
              </a:lightRig>
            </a:scene3d>
            <a:sp3d>
              <a:bevelT w="254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1440" rIns="91440" bIns="0" rtlCol="0" anchor="ctr"/>
            <a:lstStyle/>
            <a:p>
              <a:pPr algn="ctr"/>
              <a:r>
                <a:rPr lang="en-US" sz="2800" b="1" dirty="0">
                  <a:effectLst>
                    <a:outerShdw blurRad="38100" dist="12700" dir="5400000" algn="t" rotWithShape="0">
                      <a:prstClr val="black">
                        <a:alpha val="40000"/>
                      </a:prstClr>
                    </a:outerShdw>
                  </a:effectLst>
                </a:rPr>
                <a:t>~</a:t>
              </a: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6720840" y="1828800"/>
            <a:ext cx="2042160" cy="457200"/>
            <a:chOff x="5334000" y="914400"/>
            <a:chExt cx="2042160" cy="457200"/>
          </a:xfrm>
        </p:grpSpPr>
        <p:sp>
          <p:nvSpPr>
            <p:cNvPr id="14" name="Rectangle 13"/>
            <p:cNvSpPr/>
            <p:nvPr/>
          </p:nvSpPr>
          <p:spPr>
            <a:xfrm>
              <a:off x="5334000" y="914400"/>
              <a:ext cx="2042160" cy="457200"/>
            </a:xfrm>
            <a:prstGeom prst="rect">
              <a:avLst/>
            </a:prstGeom>
            <a:gradFill flip="none" rotWithShape="1">
              <a:gsLst>
                <a:gs pos="100000">
                  <a:srgbClr val="FF0000"/>
                </a:gs>
                <a:gs pos="0">
                  <a:srgbClr val="820000"/>
                </a:gs>
                <a:gs pos="24000">
                  <a:srgbClr val="C00000"/>
                </a:gs>
              </a:gsLst>
              <a:lin ang="16200000" scaled="1"/>
              <a:tileRect/>
            </a:gradFill>
            <a:ln w="19050">
              <a:gradFill flip="none" rotWithShape="1">
                <a:gsLst>
                  <a:gs pos="0">
                    <a:srgbClr val="C00000"/>
                  </a:gs>
                  <a:gs pos="100000">
                    <a:srgbClr val="FF0000"/>
                  </a:gs>
                </a:gsLst>
                <a:lin ang="5400000" scaled="1"/>
                <a:tileRect/>
              </a:gra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0" rtlCol="0" anchor="ctr"/>
            <a:lstStyle/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Sample Text</a:t>
              </a:r>
            </a:p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BAD FEATURE</a:t>
              </a:r>
            </a:p>
          </p:txBody>
        </p:sp>
        <p:sp>
          <p:nvSpPr>
            <p:cNvPr id="15" name="Oval 14"/>
            <p:cNvSpPr/>
            <p:nvPr/>
          </p:nvSpPr>
          <p:spPr>
            <a:xfrm>
              <a:off x="5386935" y="967740"/>
              <a:ext cx="320040" cy="320040"/>
            </a:xfrm>
            <a:prstGeom prst="ellipse">
              <a:avLst/>
            </a:prstGeom>
            <a:gradFill flip="none" rotWithShape="1">
              <a:gsLst>
                <a:gs pos="100000">
                  <a:srgbClr val="FF0000"/>
                </a:gs>
                <a:gs pos="0">
                  <a:srgbClr val="820000"/>
                </a:gs>
                <a:gs pos="24000">
                  <a:srgbClr val="C00000"/>
                </a:gs>
              </a:gsLst>
              <a:lin ang="18900000" scaled="1"/>
              <a:tileRect/>
            </a:gradFill>
            <a:ln w="19050">
              <a:solidFill>
                <a:srgbClr val="FF9393"/>
              </a:solidFill>
              <a:miter lim="800000"/>
            </a:ln>
            <a:effectLst/>
            <a:scene3d>
              <a:camera prst="orthographicFront"/>
              <a:lightRig rig="glow" dir="t">
                <a:rot lat="0" lon="0" rev="2700000"/>
              </a:lightRig>
            </a:scene3d>
            <a:sp3d>
              <a:bevelT w="254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1440" rIns="91440" bIns="91440" rtlCol="0" anchor="ctr"/>
            <a:lstStyle/>
            <a:p>
              <a:pPr algn="ctr"/>
              <a:r>
                <a:rPr lang="en-US" b="1" dirty="0"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sym typeface="Wingdings"/>
                </a:rPr>
                <a:t>X</a:t>
              </a:r>
              <a:endParaRPr lang="en-US" b="1" dirty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16" name="Rectangle 15"/>
          <p:cNvSpPr/>
          <p:nvPr/>
        </p:nvSpPr>
        <p:spPr>
          <a:xfrm>
            <a:off x="411480" y="1828800"/>
            <a:ext cx="2209800" cy="457200"/>
          </a:xfrm>
          <a:prstGeom prst="rect">
            <a:avLst/>
          </a:prstGeom>
          <a:gradFill flip="none" rotWithShape="1">
            <a:gsLst>
              <a:gs pos="100000">
                <a:schemeClr val="tx1">
                  <a:lumMod val="65000"/>
                  <a:lumOff val="35000"/>
                </a:schemeClr>
              </a:gs>
              <a:gs pos="0">
                <a:schemeClr val="tx1">
                  <a:lumMod val="75000"/>
                  <a:lumOff val="25000"/>
                </a:schemeClr>
              </a:gs>
            </a:gsLst>
            <a:lin ang="0" scaled="1"/>
            <a:tileRect/>
          </a:gradFill>
          <a:ln w="19050">
            <a:solidFill>
              <a:schemeClr val="bg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91440" bIns="45720" rtlCol="0" anchor="ctr"/>
          <a:lstStyle/>
          <a:p>
            <a:pPr>
              <a:lnSpc>
                <a:spcPts val="1300"/>
              </a:lnSpc>
            </a:pPr>
            <a:r>
              <a:rPr lang="en-US" sz="1400" b="1" dirty="0" smtClean="0">
                <a:effectLst>
                  <a:outerShdw blurRad="63500" dist="25400" dir="5400000" algn="t" rotWithShape="0">
                    <a:prstClr val="black">
                      <a:alpha val="30000"/>
                    </a:prstClr>
                  </a:outerShdw>
                </a:effectLst>
                <a:cs typeface="Arial" pitchFamily="34" charset="0"/>
              </a:rPr>
              <a:t>Sample criteria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2621280" y="2277643"/>
            <a:ext cx="2042160" cy="457200"/>
            <a:chOff x="3124200" y="1841484"/>
            <a:chExt cx="2042160" cy="457200"/>
          </a:xfrm>
        </p:grpSpPr>
        <p:sp>
          <p:nvSpPr>
            <p:cNvPr id="30" name="Rectangle 29"/>
            <p:cNvSpPr/>
            <p:nvPr/>
          </p:nvSpPr>
          <p:spPr>
            <a:xfrm>
              <a:off x="3124200" y="1841484"/>
              <a:ext cx="2042160" cy="457200"/>
            </a:xfrm>
            <a:prstGeom prst="rect">
              <a:avLst/>
            </a:prstGeom>
            <a:gradFill flip="none" rotWithShape="1">
              <a:gsLst>
                <a:gs pos="42000">
                  <a:srgbClr val="86CD45"/>
                </a:gs>
                <a:gs pos="100000">
                  <a:srgbClr val="9AE785"/>
                </a:gs>
                <a:gs pos="0">
                  <a:srgbClr val="13893D"/>
                </a:gs>
              </a:gsLst>
              <a:lin ang="16200000" scaled="1"/>
              <a:tileRect/>
            </a:gradFill>
            <a:ln w="19050">
              <a:gradFill flip="none" rotWithShape="1">
                <a:gsLst>
                  <a:gs pos="0">
                    <a:srgbClr val="1DBA5F"/>
                  </a:gs>
                  <a:gs pos="100000">
                    <a:srgbClr val="DBFABE"/>
                  </a:gs>
                </a:gsLst>
                <a:lin ang="5400000" scaled="1"/>
                <a:tileRect/>
              </a:gra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0" rtlCol="0" anchor="ctr"/>
            <a:lstStyle/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Sample Text</a:t>
              </a:r>
            </a:p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GOOD FEATURE</a:t>
              </a:r>
            </a:p>
          </p:txBody>
        </p:sp>
        <p:sp>
          <p:nvSpPr>
            <p:cNvPr id="31" name="Oval 30"/>
            <p:cNvSpPr/>
            <p:nvPr/>
          </p:nvSpPr>
          <p:spPr>
            <a:xfrm>
              <a:off x="3177135" y="1894824"/>
              <a:ext cx="320040" cy="320040"/>
            </a:xfrm>
            <a:prstGeom prst="ellipse">
              <a:avLst/>
            </a:prstGeom>
            <a:gradFill flip="none" rotWithShape="1">
              <a:gsLst>
                <a:gs pos="49000">
                  <a:srgbClr val="7CCD45"/>
                </a:gs>
                <a:gs pos="100000">
                  <a:srgbClr val="9AE785"/>
                </a:gs>
                <a:gs pos="0">
                  <a:srgbClr val="0C5827"/>
                </a:gs>
              </a:gsLst>
              <a:lin ang="18000000" scaled="0"/>
              <a:tileRect/>
            </a:gradFill>
            <a:ln w="19050">
              <a:noFill/>
              <a:miter lim="800000"/>
            </a:ln>
            <a:effectLst/>
            <a:scene3d>
              <a:camera prst="orthographicFront"/>
              <a:lightRig rig="glow" dir="t">
                <a:rot lat="0" lon="0" rev="2700000"/>
              </a:lightRig>
            </a:scene3d>
            <a:sp3d>
              <a:bevelT w="254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9728" rIns="109728" bIns="45720" rtlCol="0" anchor="ctr"/>
            <a:lstStyle/>
            <a:p>
              <a:pPr algn="ctr"/>
              <a:r>
                <a:rPr lang="en-US" b="1" dirty="0"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sym typeface="Wingdings"/>
                </a:rPr>
                <a:t></a:t>
              </a:r>
              <a:endParaRPr lang="en-US" b="1" dirty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4663440" y="2277643"/>
            <a:ext cx="2042160" cy="457200"/>
            <a:chOff x="5334000" y="1841484"/>
            <a:chExt cx="2042160" cy="457200"/>
          </a:xfrm>
        </p:grpSpPr>
        <p:sp>
          <p:nvSpPr>
            <p:cNvPr id="28" name="Rectangle 27"/>
            <p:cNvSpPr/>
            <p:nvPr/>
          </p:nvSpPr>
          <p:spPr>
            <a:xfrm>
              <a:off x="5334000" y="1841484"/>
              <a:ext cx="2042160" cy="457200"/>
            </a:xfrm>
            <a:prstGeom prst="rect">
              <a:avLst/>
            </a:prstGeom>
            <a:gradFill flip="none" rotWithShape="1">
              <a:gsLst>
                <a:gs pos="90000">
                  <a:srgbClr val="FFD52F"/>
                </a:gs>
                <a:gs pos="46000">
                  <a:srgbClr val="FFCF01"/>
                </a:gs>
                <a:gs pos="96000">
                  <a:srgbClr val="FFDC6D"/>
                </a:gs>
                <a:gs pos="0">
                  <a:srgbClr val="F39409"/>
                </a:gs>
              </a:gsLst>
              <a:lin ang="16200000" scaled="1"/>
              <a:tileRect/>
            </a:gradFill>
            <a:ln w="19050">
              <a:gradFill flip="none" rotWithShape="1">
                <a:gsLst>
                  <a:gs pos="0">
                    <a:srgbClr val="FFC000"/>
                  </a:gs>
                  <a:gs pos="100000">
                    <a:srgbClr val="FFEA8F"/>
                  </a:gs>
                </a:gsLst>
                <a:lin ang="5400000" scaled="1"/>
                <a:tileRect/>
              </a:gra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0" rtlCol="0" anchor="ctr"/>
            <a:lstStyle/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Sample Text</a:t>
              </a:r>
            </a:p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MODERATE FEATURE</a:t>
              </a:r>
            </a:p>
          </p:txBody>
        </p:sp>
        <p:sp>
          <p:nvSpPr>
            <p:cNvPr id="29" name="Oval 28"/>
            <p:cNvSpPr/>
            <p:nvPr/>
          </p:nvSpPr>
          <p:spPr>
            <a:xfrm>
              <a:off x="5386935" y="1894824"/>
              <a:ext cx="320040" cy="320040"/>
            </a:xfrm>
            <a:prstGeom prst="ellipse">
              <a:avLst/>
            </a:prstGeom>
            <a:gradFill flip="none" rotWithShape="1">
              <a:gsLst>
                <a:gs pos="90000">
                  <a:srgbClr val="FFD52F"/>
                </a:gs>
                <a:gs pos="46000">
                  <a:srgbClr val="FFCF01"/>
                </a:gs>
                <a:gs pos="96000">
                  <a:srgbClr val="FFDC6D"/>
                </a:gs>
                <a:gs pos="0">
                  <a:srgbClr val="F39409"/>
                </a:gs>
              </a:gsLst>
              <a:lin ang="18900000" scaled="1"/>
              <a:tileRect/>
            </a:gradFill>
            <a:ln w="19050">
              <a:solidFill>
                <a:schemeClr val="bg1">
                  <a:lumMod val="95000"/>
                </a:schemeClr>
              </a:solidFill>
              <a:miter lim="800000"/>
            </a:ln>
            <a:effectLst/>
            <a:scene3d>
              <a:camera prst="orthographicFront"/>
              <a:lightRig rig="glow" dir="t">
                <a:rot lat="0" lon="0" rev="2700000"/>
              </a:lightRig>
            </a:scene3d>
            <a:sp3d>
              <a:bevelT w="254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1440" rIns="91440" bIns="0" rtlCol="0" anchor="ctr"/>
            <a:lstStyle/>
            <a:p>
              <a:pPr algn="ctr"/>
              <a:r>
                <a:rPr lang="en-US" sz="2800" b="1" dirty="0">
                  <a:effectLst>
                    <a:outerShdw blurRad="38100" dist="12700" dir="5400000" algn="t" rotWithShape="0">
                      <a:prstClr val="black">
                        <a:alpha val="40000"/>
                      </a:prstClr>
                    </a:outerShdw>
                  </a:effectLst>
                </a:rPr>
                <a:t>~</a:t>
              </a:r>
            </a:p>
          </p:txBody>
        </p:sp>
      </p:grpSp>
      <p:sp>
        <p:nvSpPr>
          <p:cNvPr id="25" name="Rectangle 24"/>
          <p:cNvSpPr/>
          <p:nvPr/>
        </p:nvSpPr>
        <p:spPr>
          <a:xfrm>
            <a:off x="411480" y="2277643"/>
            <a:ext cx="2209800" cy="457200"/>
          </a:xfrm>
          <a:prstGeom prst="rect">
            <a:avLst/>
          </a:prstGeom>
          <a:gradFill flip="none" rotWithShape="1">
            <a:gsLst>
              <a:gs pos="100000">
                <a:schemeClr val="tx1">
                  <a:lumMod val="65000"/>
                  <a:lumOff val="35000"/>
                </a:schemeClr>
              </a:gs>
              <a:gs pos="0">
                <a:schemeClr val="tx1">
                  <a:lumMod val="75000"/>
                  <a:lumOff val="25000"/>
                </a:schemeClr>
              </a:gs>
            </a:gsLst>
            <a:lin ang="0" scaled="1"/>
            <a:tileRect/>
          </a:gradFill>
          <a:ln w="19050">
            <a:solidFill>
              <a:schemeClr val="bg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91440" bIns="45720" rtlCol="0" anchor="ctr"/>
          <a:lstStyle/>
          <a:p>
            <a:pPr>
              <a:lnSpc>
                <a:spcPts val="1300"/>
              </a:lnSpc>
            </a:pPr>
            <a:r>
              <a:rPr lang="en-US" sz="1400" b="1" dirty="0" smtClean="0">
                <a:effectLst>
                  <a:outerShdw blurRad="63500" dist="25400" dir="5400000" algn="t" rotWithShape="0">
                    <a:prstClr val="black">
                      <a:alpha val="30000"/>
                    </a:prstClr>
                  </a:outerShdw>
                </a:effectLst>
                <a:cs typeface="Arial" pitchFamily="34" charset="0"/>
              </a:rPr>
              <a:t>Sample criteria</a:t>
            </a:r>
          </a:p>
        </p:txBody>
      </p:sp>
      <p:grpSp>
        <p:nvGrpSpPr>
          <p:cNvPr id="33" name="Group 32"/>
          <p:cNvGrpSpPr/>
          <p:nvPr/>
        </p:nvGrpSpPr>
        <p:grpSpPr>
          <a:xfrm>
            <a:off x="4663440" y="2734843"/>
            <a:ext cx="2042160" cy="457200"/>
            <a:chOff x="3124200" y="1841484"/>
            <a:chExt cx="2042160" cy="457200"/>
          </a:xfrm>
        </p:grpSpPr>
        <p:sp>
          <p:nvSpPr>
            <p:cNvPr id="41" name="Rectangle 40"/>
            <p:cNvSpPr/>
            <p:nvPr/>
          </p:nvSpPr>
          <p:spPr>
            <a:xfrm>
              <a:off x="3124200" y="1841484"/>
              <a:ext cx="2042160" cy="457200"/>
            </a:xfrm>
            <a:prstGeom prst="rect">
              <a:avLst/>
            </a:prstGeom>
            <a:gradFill flip="none" rotWithShape="1">
              <a:gsLst>
                <a:gs pos="42000">
                  <a:srgbClr val="86CD45"/>
                </a:gs>
                <a:gs pos="100000">
                  <a:srgbClr val="9AE785"/>
                </a:gs>
                <a:gs pos="0">
                  <a:srgbClr val="13893D"/>
                </a:gs>
              </a:gsLst>
              <a:lin ang="16200000" scaled="1"/>
              <a:tileRect/>
            </a:gradFill>
            <a:ln w="19050">
              <a:gradFill flip="none" rotWithShape="1">
                <a:gsLst>
                  <a:gs pos="0">
                    <a:srgbClr val="1DBA5F"/>
                  </a:gs>
                  <a:gs pos="100000">
                    <a:srgbClr val="DBFABE"/>
                  </a:gs>
                </a:gsLst>
                <a:lin ang="5400000" scaled="1"/>
                <a:tileRect/>
              </a:gra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0" rtlCol="0" anchor="ctr"/>
            <a:lstStyle/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Sample Text</a:t>
              </a:r>
            </a:p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GOOD FEATURE</a:t>
              </a:r>
            </a:p>
          </p:txBody>
        </p:sp>
        <p:sp>
          <p:nvSpPr>
            <p:cNvPr id="42" name="Oval 41"/>
            <p:cNvSpPr/>
            <p:nvPr/>
          </p:nvSpPr>
          <p:spPr>
            <a:xfrm>
              <a:off x="3177135" y="1894824"/>
              <a:ext cx="320040" cy="320040"/>
            </a:xfrm>
            <a:prstGeom prst="ellipse">
              <a:avLst/>
            </a:prstGeom>
            <a:gradFill flip="none" rotWithShape="1">
              <a:gsLst>
                <a:gs pos="49000">
                  <a:srgbClr val="7CCD45"/>
                </a:gs>
                <a:gs pos="100000">
                  <a:srgbClr val="9AE785"/>
                </a:gs>
                <a:gs pos="0">
                  <a:srgbClr val="0C5827"/>
                </a:gs>
              </a:gsLst>
              <a:lin ang="18000000" scaled="0"/>
              <a:tileRect/>
            </a:gradFill>
            <a:ln w="19050">
              <a:noFill/>
              <a:miter lim="800000"/>
            </a:ln>
            <a:effectLst/>
            <a:scene3d>
              <a:camera prst="orthographicFront"/>
              <a:lightRig rig="glow" dir="t">
                <a:rot lat="0" lon="0" rev="2700000"/>
              </a:lightRig>
            </a:scene3d>
            <a:sp3d>
              <a:bevelT w="254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9728" rIns="109728" bIns="45720" rtlCol="0" anchor="ctr"/>
            <a:lstStyle/>
            <a:p>
              <a:pPr algn="ctr"/>
              <a:r>
                <a:rPr lang="en-US" b="1" dirty="0"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sym typeface="Wingdings"/>
                </a:rPr>
                <a:t></a:t>
              </a:r>
              <a:endParaRPr lang="en-US" b="1" dirty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2621280" y="2734843"/>
            <a:ext cx="2042160" cy="457200"/>
            <a:chOff x="5334000" y="1841484"/>
            <a:chExt cx="2042160" cy="457200"/>
          </a:xfrm>
        </p:grpSpPr>
        <p:sp>
          <p:nvSpPr>
            <p:cNvPr id="39" name="Rectangle 38"/>
            <p:cNvSpPr/>
            <p:nvPr/>
          </p:nvSpPr>
          <p:spPr>
            <a:xfrm>
              <a:off x="5334000" y="1841484"/>
              <a:ext cx="2042160" cy="457200"/>
            </a:xfrm>
            <a:prstGeom prst="rect">
              <a:avLst/>
            </a:prstGeom>
            <a:gradFill flip="none" rotWithShape="1">
              <a:gsLst>
                <a:gs pos="90000">
                  <a:srgbClr val="FFD52F"/>
                </a:gs>
                <a:gs pos="46000">
                  <a:srgbClr val="FFCF01"/>
                </a:gs>
                <a:gs pos="96000">
                  <a:srgbClr val="FFDC6D"/>
                </a:gs>
                <a:gs pos="0">
                  <a:srgbClr val="F39409"/>
                </a:gs>
              </a:gsLst>
              <a:lin ang="16200000" scaled="1"/>
              <a:tileRect/>
            </a:gradFill>
            <a:ln w="19050">
              <a:gradFill flip="none" rotWithShape="1">
                <a:gsLst>
                  <a:gs pos="0">
                    <a:srgbClr val="FFC000"/>
                  </a:gs>
                  <a:gs pos="100000">
                    <a:srgbClr val="FFEA8F"/>
                  </a:gs>
                </a:gsLst>
                <a:lin ang="5400000" scaled="1"/>
                <a:tileRect/>
              </a:gra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0" rtlCol="0" anchor="ctr"/>
            <a:lstStyle/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Sample Text</a:t>
              </a:r>
            </a:p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MODERATE FEATURE</a:t>
              </a:r>
            </a:p>
          </p:txBody>
        </p:sp>
        <p:sp>
          <p:nvSpPr>
            <p:cNvPr id="40" name="Oval 39"/>
            <p:cNvSpPr/>
            <p:nvPr/>
          </p:nvSpPr>
          <p:spPr>
            <a:xfrm>
              <a:off x="5386935" y="1894824"/>
              <a:ext cx="320040" cy="320040"/>
            </a:xfrm>
            <a:prstGeom prst="ellipse">
              <a:avLst/>
            </a:prstGeom>
            <a:gradFill flip="none" rotWithShape="1">
              <a:gsLst>
                <a:gs pos="90000">
                  <a:srgbClr val="FFD52F"/>
                </a:gs>
                <a:gs pos="46000">
                  <a:srgbClr val="FFCF01"/>
                </a:gs>
                <a:gs pos="96000">
                  <a:srgbClr val="FFDC6D"/>
                </a:gs>
                <a:gs pos="0">
                  <a:srgbClr val="F39409"/>
                </a:gs>
              </a:gsLst>
              <a:lin ang="18900000" scaled="1"/>
              <a:tileRect/>
            </a:gradFill>
            <a:ln w="19050">
              <a:solidFill>
                <a:schemeClr val="bg1">
                  <a:lumMod val="95000"/>
                </a:schemeClr>
              </a:solidFill>
              <a:miter lim="800000"/>
            </a:ln>
            <a:effectLst/>
            <a:scene3d>
              <a:camera prst="orthographicFront"/>
              <a:lightRig rig="glow" dir="t">
                <a:rot lat="0" lon="0" rev="2700000"/>
              </a:lightRig>
            </a:scene3d>
            <a:sp3d>
              <a:bevelT w="254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1440" rIns="91440" bIns="0" rtlCol="0" anchor="ctr"/>
            <a:lstStyle/>
            <a:p>
              <a:pPr algn="ctr"/>
              <a:r>
                <a:rPr lang="en-US" sz="2800" b="1" dirty="0">
                  <a:effectLst>
                    <a:outerShdw blurRad="38100" dist="12700" dir="5400000" algn="t" rotWithShape="0">
                      <a:prstClr val="black">
                        <a:alpha val="40000"/>
                      </a:prstClr>
                    </a:outerShdw>
                  </a:effectLst>
                </a:rPr>
                <a:t>~</a:t>
              </a: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6720840" y="2734843"/>
            <a:ext cx="2042160" cy="457200"/>
            <a:chOff x="5334000" y="914400"/>
            <a:chExt cx="2042160" cy="457200"/>
          </a:xfrm>
        </p:grpSpPr>
        <p:sp>
          <p:nvSpPr>
            <p:cNvPr id="37" name="Rectangle 36"/>
            <p:cNvSpPr/>
            <p:nvPr/>
          </p:nvSpPr>
          <p:spPr>
            <a:xfrm>
              <a:off x="5334000" y="914400"/>
              <a:ext cx="2042160" cy="457200"/>
            </a:xfrm>
            <a:prstGeom prst="rect">
              <a:avLst/>
            </a:prstGeom>
            <a:gradFill flip="none" rotWithShape="1">
              <a:gsLst>
                <a:gs pos="100000">
                  <a:srgbClr val="FF0000"/>
                </a:gs>
                <a:gs pos="0">
                  <a:srgbClr val="820000"/>
                </a:gs>
                <a:gs pos="24000">
                  <a:srgbClr val="C00000"/>
                </a:gs>
              </a:gsLst>
              <a:lin ang="16200000" scaled="1"/>
              <a:tileRect/>
            </a:gradFill>
            <a:ln w="19050">
              <a:gradFill flip="none" rotWithShape="1">
                <a:gsLst>
                  <a:gs pos="0">
                    <a:srgbClr val="C00000"/>
                  </a:gs>
                  <a:gs pos="100000">
                    <a:srgbClr val="FF0000"/>
                  </a:gs>
                </a:gsLst>
                <a:lin ang="5400000" scaled="1"/>
                <a:tileRect/>
              </a:gra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0" rtlCol="0" anchor="ctr"/>
            <a:lstStyle/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Sample Text</a:t>
              </a:r>
            </a:p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BAD FEATURE</a:t>
              </a:r>
            </a:p>
          </p:txBody>
        </p:sp>
        <p:sp>
          <p:nvSpPr>
            <p:cNvPr id="38" name="Oval 37"/>
            <p:cNvSpPr/>
            <p:nvPr/>
          </p:nvSpPr>
          <p:spPr>
            <a:xfrm>
              <a:off x="5386935" y="967740"/>
              <a:ext cx="320040" cy="320040"/>
            </a:xfrm>
            <a:prstGeom prst="ellipse">
              <a:avLst/>
            </a:prstGeom>
            <a:gradFill flip="none" rotWithShape="1">
              <a:gsLst>
                <a:gs pos="100000">
                  <a:srgbClr val="FF0000"/>
                </a:gs>
                <a:gs pos="0">
                  <a:srgbClr val="820000"/>
                </a:gs>
                <a:gs pos="24000">
                  <a:srgbClr val="C00000"/>
                </a:gs>
              </a:gsLst>
              <a:lin ang="18900000" scaled="1"/>
              <a:tileRect/>
            </a:gradFill>
            <a:ln w="19050">
              <a:solidFill>
                <a:srgbClr val="FF9393"/>
              </a:solidFill>
              <a:miter lim="800000"/>
            </a:ln>
            <a:effectLst/>
            <a:scene3d>
              <a:camera prst="orthographicFront"/>
              <a:lightRig rig="glow" dir="t">
                <a:rot lat="0" lon="0" rev="2700000"/>
              </a:lightRig>
            </a:scene3d>
            <a:sp3d>
              <a:bevelT w="254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1440" rIns="91440" bIns="91440" rtlCol="0" anchor="ctr"/>
            <a:lstStyle/>
            <a:p>
              <a:pPr algn="ctr"/>
              <a:r>
                <a:rPr lang="en-US" b="1" dirty="0"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sym typeface="Wingdings"/>
                </a:rPr>
                <a:t>X</a:t>
              </a:r>
              <a:endParaRPr lang="en-US" b="1" dirty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36" name="Rectangle 35"/>
          <p:cNvSpPr/>
          <p:nvPr/>
        </p:nvSpPr>
        <p:spPr>
          <a:xfrm>
            <a:off x="411480" y="2734843"/>
            <a:ext cx="2209800" cy="457200"/>
          </a:xfrm>
          <a:prstGeom prst="rect">
            <a:avLst/>
          </a:prstGeom>
          <a:gradFill flip="none" rotWithShape="1">
            <a:gsLst>
              <a:gs pos="100000">
                <a:schemeClr val="tx1">
                  <a:lumMod val="65000"/>
                  <a:lumOff val="35000"/>
                </a:schemeClr>
              </a:gs>
              <a:gs pos="0">
                <a:schemeClr val="tx1">
                  <a:lumMod val="75000"/>
                  <a:lumOff val="25000"/>
                </a:schemeClr>
              </a:gs>
            </a:gsLst>
            <a:lin ang="0" scaled="1"/>
            <a:tileRect/>
          </a:gradFill>
          <a:ln w="19050">
            <a:solidFill>
              <a:schemeClr val="bg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91440" bIns="45720" rtlCol="0" anchor="ctr"/>
          <a:lstStyle/>
          <a:p>
            <a:pPr>
              <a:lnSpc>
                <a:spcPts val="1300"/>
              </a:lnSpc>
            </a:pPr>
            <a:r>
              <a:rPr lang="en-US" sz="1400" b="1" dirty="0" smtClean="0">
                <a:effectLst>
                  <a:outerShdw blurRad="63500" dist="25400" dir="5400000" algn="t" rotWithShape="0">
                    <a:prstClr val="black">
                      <a:alpha val="30000"/>
                    </a:prstClr>
                  </a:outerShdw>
                </a:effectLst>
                <a:cs typeface="Arial" pitchFamily="34" charset="0"/>
              </a:rPr>
              <a:t>Sample criteria</a:t>
            </a:r>
          </a:p>
        </p:txBody>
      </p:sp>
      <p:grpSp>
        <p:nvGrpSpPr>
          <p:cNvPr id="44" name="Group 43"/>
          <p:cNvGrpSpPr/>
          <p:nvPr/>
        </p:nvGrpSpPr>
        <p:grpSpPr>
          <a:xfrm>
            <a:off x="2621280" y="3183194"/>
            <a:ext cx="2042160" cy="457200"/>
            <a:chOff x="3124200" y="1841484"/>
            <a:chExt cx="2042160" cy="457200"/>
          </a:xfrm>
        </p:grpSpPr>
        <p:sp>
          <p:nvSpPr>
            <p:cNvPr id="52" name="Rectangle 51"/>
            <p:cNvSpPr/>
            <p:nvPr/>
          </p:nvSpPr>
          <p:spPr>
            <a:xfrm>
              <a:off x="3124200" y="1841484"/>
              <a:ext cx="2042160" cy="457200"/>
            </a:xfrm>
            <a:prstGeom prst="rect">
              <a:avLst/>
            </a:prstGeom>
            <a:gradFill flip="none" rotWithShape="1">
              <a:gsLst>
                <a:gs pos="42000">
                  <a:srgbClr val="86CD45"/>
                </a:gs>
                <a:gs pos="100000">
                  <a:srgbClr val="9AE785"/>
                </a:gs>
                <a:gs pos="0">
                  <a:srgbClr val="13893D"/>
                </a:gs>
              </a:gsLst>
              <a:lin ang="16200000" scaled="1"/>
              <a:tileRect/>
            </a:gradFill>
            <a:ln w="19050">
              <a:gradFill flip="none" rotWithShape="1">
                <a:gsLst>
                  <a:gs pos="0">
                    <a:srgbClr val="1DBA5F"/>
                  </a:gs>
                  <a:gs pos="100000">
                    <a:srgbClr val="DBFABE"/>
                  </a:gs>
                </a:gsLst>
                <a:lin ang="5400000" scaled="1"/>
                <a:tileRect/>
              </a:gra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0" rtlCol="0" anchor="ctr"/>
            <a:lstStyle/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Sample Text</a:t>
              </a:r>
            </a:p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GOOD FEATURE</a:t>
              </a:r>
            </a:p>
          </p:txBody>
        </p:sp>
        <p:sp>
          <p:nvSpPr>
            <p:cNvPr id="53" name="Oval 52"/>
            <p:cNvSpPr/>
            <p:nvPr/>
          </p:nvSpPr>
          <p:spPr>
            <a:xfrm>
              <a:off x="3177135" y="1894824"/>
              <a:ext cx="320040" cy="320040"/>
            </a:xfrm>
            <a:prstGeom prst="ellipse">
              <a:avLst/>
            </a:prstGeom>
            <a:gradFill flip="none" rotWithShape="1">
              <a:gsLst>
                <a:gs pos="49000">
                  <a:srgbClr val="7CCD45"/>
                </a:gs>
                <a:gs pos="100000">
                  <a:srgbClr val="9AE785"/>
                </a:gs>
                <a:gs pos="0">
                  <a:srgbClr val="0C5827"/>
                </a:gs>
              </a:gsLst>
              <a:lin ang="18000000" scaled="0"/>
              <a:tileRect/>
            </a:gradFill>
            <a:ln w="19050">
              <a:noFill/>
              <a:miter lim="800000"/>
            </a:ln>
            <a:effectLst/>
            <a:scene3d>
              <a:camera prst="orthographicFront"/>
              <a:lightRig rig="glow" dir="t">
                <a:rot lat="0" lon="0" rev="2700000"/>
              </a:lightRig>
            </a:scene3d>
            <a:sp3d>
              <a:bevelT w="254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9728" rIns="109728" bIns="45720" rtlCol="0" anchor="ctr"/>
            <a:lstStyle/>
            <a:p>
              <a:pPr algn="ctr"/>
              <a:r>
                <a:rPr lang="en-US" b="1" dirty="0"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sym typeface="Wingdings"/>
                </a:rPr>
                <a:t></a:t>
              </a:r>
              <a:endParaRPr lang="en-US" b="1" dirty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6720840" y="3183194"/>
            <a:ext cx="2042160" cy="457200"/>
            <a:chOff x="5334000" y="914400"/>
            <a:chExt cx="2042160" cy="457200"/>
          </a:xfrm>
        </p:grpSpPr>
        <p:sp>
          <p:nvSpPr>
            <p:cNvPr id="48" name="Rectangle 47"/>
            <p:cNvSpPr/>
            <p:nvPr/>
          </p:nvSpPr>
          <p:spPr>
            <a:xfrm>
              <a:off x="5334000" y="914400"/>
              <a:ext cx="2042160" cy="457200"/>
            </a:xfrm>
            <a:prstGeom prst="rect">
              <a:avLst/>
            </a:prstGeom>
            <a:gradFill flip="none" rotWithShape="1">
              <a:gsLst>
                <a:gs pos="100000">
                  <a:srgbClr val="FF0000"/>
                </a:gs>
                <a:gs pos="0">
                  <a:srgbClr val="820000"/>
                </a:gs>
                <a:gs pos="24000">
                  <a:srgbClr val="C00000"/>
                </a:gs>
              </a:gsLst>
              <a:lin ang="16200000" scaled="1"/>
              <a:tileRect/>
            </a:gradFill>
            <a:ln w="19050">
              <a:gradFill flip="none" rotWithShape="1">
                <a:gsLst>
                  <a:gs pos="0">
                    <a:srgbClr val="C00000"/>
                  </a:gs>
                  <a:gs pos="100000">
                    <a:srgbClr val="FF0000"/>
                  </a:gs>
                </a:gsLst>
                <a:lin ang="5400000" scaled="1"/>
                <a:tileRect/>
              </a:gra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0" rtlCol="0" anchor="ctr"/>
            <a:lstStyle/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Sample Text</a:t>
              </a:r>
            </a:p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BAD FEATURE</a:t>
              </a:r>
            </a:p>
          </p:txBody>
        </p:sp>
        <p:sp>
          <p:nvSpPr>
            <p:cNvPr id="49" name="Oval 48"/>
            <p:cNvSpPr/>
            <p:nvPr/>
          </p:nvSpPr>
          <p:spPr>
            <a:xfrm>
              <a:off x="5386935" y="967740"/>
              <a:ext cx="320040" cy="320040"/>
            </a:xfrm>
            <a:prstGeom prst="ellipse">
              <a:avLst/>
            </a:prstGeom>
            <a:gradFill flip="none" rotWithShape="1">
              <a:gsLst>
                <a:gs pos="100000">
                  <a:srgbClr val="FF0000"/>
                </a:gs>
                <a:gs pos="0">
                  <a:srgbClr val="820000"/>
                </a:gs>
                <a:gs pos="24000">
                  <a:srgbClr val="C00000"/>
                </a:gs>
              </a:gsLst>
              <a:lin ang="18900000" scaled="1"/>
              <a:tileRect/>
            </a:gradFill>
            <a:ln w="19050">
              <a:solidFill>
                <a:srgbClr val="FF9393"/>
              </a:solidFill>
              <a:miter lim="800000"/>
            </a:ln>
            <a:effectLst/>
            <a:scene3d>
              <a:camera prst="orthographicFront"/>
              <a:lightRig rig="glow" dir="t">
                <a:rot lat="0" lon="0" rev="2700000"/>
              </a:lightRig>
            </a:scene3d>
            <a:sp3d>
              <a:bevelT w="254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1440" rIns="91440" bIns="91440" rtlCol="0" anchor="ctr"/>
            <a:lstStyle/>
            <a:p>
              <a:pPr algn="ctr"/>
              <a:r>
                <a:rPr lang="en-US" b="1" dirty="0"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sym typeface="Wingdings"/>
                </a:rPr>
                <a:t>X</a:t>
              </a:r>
              <a:endParaRPr lang="en-US" b="1" dirty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47" name="Rectangle 46"/>
          <p:cNvSpPr/>
          <p:nvPr/>
        </p:nvSpPr>
        <p:spPr>
          <a:xfrm>
            <a:off x="411480" y="3183194"/>
            <a:ext cx="2209800" cy="457200"/>
          </a:xfrm>
          <a:prstGeom prst="rect">
            <a:avLst/>
          </a:prstGeom>
          <a:gradFill flip="none" rotWithShape="1">
            <a:gsLst>
              <a:gs pos="100000">
                <a:schemeClr val="tx1">
                  <a:lumMod val="65000"/>
                  <a:lumOff val="35000"/>
                </a:schemeClr>
              </a:gs>
              <a:gs pos="0">
                <a:schemeClr val="tx1">
                  <a:lumMod val="75000"/>
                  <a:lumOff val="25000"/>
                </a:schemeClr>
              </a:gs>
            </a:gsLst>
            <a:lin ang="0" scaled="1"/>
            <a:tileRect/>
          </a:gradFill>
          <a:ln w="19050">
            <a:solidFill>
              <a:schemeClr val="bg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91440" bIns="45720" rtlCol="0" anchor="ctr"/>
          <a:lstStyle/>
          <a:p>
            <a:pPr>
              <a:lnSpc>
                <a:spcPts val="1300"/>
              </a:lnSpc>
            </a:pPr>
            <a:r>
              <a:rPr lang="en-US" sz="1400" b="1" dirty="0" smtClean="0">
                <a:effectLst>
                  <a:outerShdw blurRad="63500" dist="25400" dir="5400000" algn="t" rotWithShape="0">
                    <a:prstClr val="black">
                      <a:alpha val="30000"/>
                    </a:prstClr>
                  </a:outerShdw>
                </a:effectLst>
                <a:cs typeface="Arial" pitchFamily="34" charset="0"/>
              </a:rPr>
              <a:t>Sample criteria</a:t>
            </a:r>
          </a:p>
        </p:txBody>
      </p:sp>
      <p:grpSp>
        <p:nvGrpSpPr>
          <p:cNvPr id="55" name="Group 54"/>
          <p:cNvGrpSpPr/>
          <p:nvPr/>
        </p:nvGrpSpPr>
        <p:grpSpPr>
          <a:xfrm>
            <a:off x="2621280" y="3640394"/>
            <a:ext cx="2042160" cy="457200"/>
            <a:chOff x="3124200" y="1841484"/>
            <a:chExt cx="2042160" cy="457200"/>
          </a:xfrm>
        </p:grpSpPr>
        <p:sp>
          <p:nvSpPr>
            <p:cNvPr id="63" name="Rectangle 62"/>
            <p:cNvSpPr/>
            <p:nvPr/>
          </p:nvSpPr>
          <p:spPr>
            <a:xfrm>
              <a:off x="3124200" y="1841484"/>
              <a:ext cx="2042160" cy="457200"/>
            </a:xfrm>
            <a:prstGeom prst="rect">
              <a:avLst/>
            </a:prstGeom>
            <a:gradFill flip="none" rotWithShape="1">
              <a:gsLst>
                <a:gs pos="42000">
                  <a:srgbClr val="86CD45"/>
                </a:gs>
                <a:gs pos="100000">
                  <a:srgbClr val="9AE785"/>
                </a:gs>
                <a:gs pos="0">
                  <a:srgbClr val="13893D"/>
                </a:gs>
              </a:gsLst>
              <a:lin ang="16200000" scaled="1"/>
              <a:tileRect/>
            </a:gradFill>
            <a:ln w="19050">
              <a:gradFill flip="none" rotWithShape="1">
                <a:gsLst>
                  <a:gs pos="0">
                    <a:srgbClr val="1DBA5F"/>
                  </a:gs>
                  <a:gs pos="100000">
                    <a:srgbClr val="DBFABE"/>
                  </a:gs>
                </a:gsLst>
                <a:lin ang="5400000" scaled="1"/>
                <a:tileRect/>
              </a:gra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0" rtlCol="0" anchor="ctr"/>
            <a:lstStyle/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Sample Text</a:t>
              </a:r>
            </a:p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GOOD FEATURE</a:t>
              </a:r>
            </a:p>
          </p:txBody>
        </p:sp>
        <p:sp>
          <p:nvSpPr>
            <p:cNvPr id="64" name="Oval 63"/>
            <p:cNvSpPr/>
            <p:nvPr/>
          </p:nvSpPr>
          <p:spPr>
            <a:xfrm>
              <a:off x="3177135" y="1894824"/>
              <a:ext cx="320040" cy="320040"/>
            </a:xfrm>
            <a:prstGeom prst="ellipse">
              <a:avLst/>
            </a:prstGeom>
            <a:gradFill flip="none" rotWithShape="1">
              <a:gsLst>
                <a:gs pos="49000">
                  <a:srgbClr val="7CCD45"/>
                </a:gs>
                <a:gs pos="100000">
                  <a:srgbClr val="9AE785"/>
                </a:gs>
                <a:gs pos="0">
                  <a:srgbClr val="0C5827"/>
                </a:gs>
              </a:gsLst>
              <a:lin ang="18000000" scaled="0"/>
              <a:tileRect/>
            </a:gradFill>
            <a:ln w="19050">
              <a:noFill/>
              <a:miter lim="800000"/>
            </a:ln>
            <a:effectLst/>
            <a:scene3d>
              <a:camera prst="orthographicFront"/>
              <a:lightRig rig="glow" dir="t">
                <a:rot lat="0" lon="0" rev="2700000"/>
              </a:lightRig>
            </a:scene3d>
            <a:sp3d>
              <a:bevelT w="254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9728" rIns="109728" bIns="45720" rtlCol="0" anchor="ctr"/>
            <a:lstStyle/>
            <a:p>
              <a:pPr algn="ctr"/>
              <a:r>
                <a:rPr lang="en-US" b="1" dirty="0"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sym typeface="Wingdings"/>
                </a:rPr>
                <a:t></a:t>
              </a:r>
              <a:endParaRPr lang="en-US" b="1" dirty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4663440" y="3640394"/>
            <a:ext cx="2042160" cy="457200"/>
            <a:chOff x="5334000" y="1841484"/>
            <a:chExt cx="2042160" cy="457200"/>
          </a:xfrm>
        </p:grpSpPr>
        <p:sp>
          <p:nvSpPr>
            <p:cNvPr id="61" name="Rectangle 60"/>
            <p:cNvSpPr/>
            <p:nvPr/>
          </p:nvSpPr>
          <p:spPr>
            <a:xfrm>
              <a:off x="5334000" y="1841484"/>
              <a:ext cx="2042160" cy="457200"/>
            </a:xfrm>
            <a:prstGeom prst="rect">
              <a:avLst/>
            </a:prstGeom>
            <a:gradFill flip="none" rotWithShape="1">
              <a:gsLst>
                <a:gs pos="90000">
                  <a:srgbClr val="FFD52F"/>
                </a:gs>
                <a:gs pos="46000">
                  <a:srgbClr val="FFCF01"/>
                </a:gs>
                <a:gs pos="96000">
                  <a:srgbClr val="FFDC6D"/>
                </a:gs>
                <a:gs pos="0">
                  <a:srgbClr val="F39409"/>
                </a:gs>
              </a:gsLst>
              <a:lin ang="16200000" scaled="1"/>
              <a:tileRect/>
            </a:gradFill>
            <a:ln w="19050">
              <a:gradFill flip="none" rotWithShape="1">
                <a:gsLst>
                  <a:gs pos="0">
                    <a:srgbClr val="FFC000"/>
                  </a:gs>
                  <a:gs pos="100000">
                    <a:srgbClr val="FFEA8F"/>
                  </a:gs>
                </a:gsLst>
                <a:lin ang="5400000" scaled="1"/>
                <a:tileRect/>
              </a:gra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0" rtlCol="0" anchor="ctr"/>
            <a:lstStyle/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Sample Text</a:t>
              </a:r>
            </a:p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MODERATE FEATURE</a:t>
              </a:r>
            </a:p>
          </p:txBody>
        </p:sp>
        <p:sp>
          <p:nvSpPr>
            <p:cNvPr id="62" name="Oval 61"/>
            <p:cNvSpPr/>
            <p:nvPr/>
          </p:nvSpPr>
          <p:spPr>
            <a:xfrm>
              <a:off x="5386935" y="1894824"/>
              <a:ext cx="320040" cy="320040"/>
            </a:xfrm>
            <a:prstGeom prst="ellipse">
              <a:avLst/>
            </a:prstGeom>
            <a:gradFill flip="none" rotWithShape="1">
              <a:gsLst>
                <a:gs pos="90000">
                  <a:srgbClr val="FFD52F"/>
                </a:gs>
                <a:gs pos="46000">
                  <a:srgbClr val="FFCF01"/>
                </a:gs>
                <a:gs pos="96000">
                  <a:srgbClr val="FFDC6D"/>
                </a:gs>
                <a:gs pos="0">
                  <a:srgbClr val="F39409"/>
                </a:gs>
              </a:gsLst>
              <a:lin ang="18900000" scaled="1"/>
              <a:tileRect/>
            </a:gradFill>
            <a:ln w="19050">
              <a:solidFill>
                <a:schemeClr val="bg1">
                  <a:lumMod val="95000"/>
                </a:schemeClr>
              </a:solidFill>
              <a:miter lim="800000"/>
            </a:ln>
            <a:effectLst/>
            <a:scene3d>
              <a:camera prst="orthographicFront"/>
              <a:lightRig rig="glow" dir="t">
                <a:rot lat="0" lon="0" rev="2700000"/>
              </a:lightRig>
            </a:scene3d>
            <a:sp3d>
              <a:bevelT w="254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1440" rIns="91440" bIns="0" rtlCol="0" anchor="ctr"/>
            <a:lstStyle/>
            <a:p>
              <a:pPr algn="ctr"/>
              <a:r>
                <a:rPr lang="en-US" sz="2800" b="1" dirty="0">
                  <a:effectLst>
                    <a:outerShdw blurRad="38100" dist="12700" dir="5400000" algn="t" rotWithShape="0">
                      <a:prstClr val="black">
                        <a:alpha val="40000"/>
                      </a:prstClr>
                    </a:outerShdw>
                  </a:effectLst>
                </a:rPr>
                <a:t>~</a:t>
              </a: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6720840" y="3640394"/>
            <a:ext cx="2042160" cy="457200"/>
            <a:chOff x="5334000" y="914400"/>
            <a:chExt cx="2042160" cy="457200"/>
          </a:xfrm>
        </p:grpSpPr>
        <p:sp>
          <p:nvSpPr>
            <p:cNvPr id="59" name="Rectangle 58"/>
            <p:cNvSpPr/>
            <p:nvPr/>
          </p:nvSpPr>
          <p:spPr>
            <a:xfrm>
              <a:off x="5334000" y="914400"/>
              <a:ext cx="2042160" cy="457200"/>
            </a:xfrm>
            <a:prstGeom prst="rect">
              <a:avLst/>
            </a:prstGeom>
            <a:gradFill flip="none" rotWithShape="1">
              <a:gsLst>
                <a:gs pos="100000">
                  <a:srgbClr val="FF0000"/>
                </a:gs>
                <a:gs pos="0">
                  <a:srgbClr val="820000"/>
                </a:gs>
                <a:gs pos="24000">
                  <a:srgbClr val="C00000"/>
                </a:gs>
              </a:gsLst>
              <a:lin ang="16200000" scaled="1"/>
              <a:tileRect/>
            </a:gradFill>
            <a:ln w="19050">
              <a:gradFill flip="none" rotWithShape="1">
                <a:gsLst>
                  <a:gs pos="0">
                    <a:srgbClr val="C00000"/>
                  </a:gs>
                  <a:gs pos="100000">
                    <a:srgbClr val="FF0000"/>
                  </a:gs>
                </a:gsLst>
                <a:lin ang="5400000" scaled="1"/>
                <a:tileRect/>
              </a:gra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0" rtlCol="0" anchor="ctr"/>
            <a:lstStyle/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Sample Text</a:t>
              </a:r>
            </a:p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BAD FEATURE</a:t>
              </a:r>
            </a:p>
          </p:txBody>
        </p:sp>
        <p:sp>
          <p:nvSpPr>
            <p:cNvPr id="60" name="Oval 59"/>
            <p:cNvSpPr/>
            <p:nvPr/>
          </p:nvSpPr>
          <p:spPr>
            <a:xfrm>
              <a:off x="5386935" y="967740"/>
              <a:ext cx="320040" cy="320040"/>
            </a:xfrm>
            <a:prstGeom prst="ellipse">
              <a:avLst/>
            </a:prstGeom>
            <a:gradFill flip="none" rotWithShape="1">
              <a:gsLst>
                <a:gs pos="100000">
                  <a:srgbClr val="FF0000"/>
                </a:gs>
                <a:gs pos="0">
                  <a:srgbClr val="820000"/>
                </a:gs>
                <a:gs pos="24000">
                  <a:srgbClr val="C00000"/>
                </a:gs>
              </a:gsLst>
              <a:lin ang="18900000" scaled="1"/>
              <a:tileRect/>
            </a:gradFill>
            <a:ln w="19050">
              <a:solidFill>
                <a:srgbClr val="FF9393"/>
              </a:solidFill>
              <a:miter lim="800000"/>
            </a:ln>
            <a:effectLst/>
            <a:scene3d>
              <a:camera prst="orthographicFront"/>
              <a:lightRig rig="glow" dir="t">
                <a:rot lat="0" lon="0" rev="2700000"/>
              </a:lightRig>
            </a:scene3d>
            <a:sp3d>
              <a:bevelT w="254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1440" rIns="91440" bIns="91440" rtlCol="0" anchor="ctr"/>
            <a:lstStyle/>
            <a:p>
              <a:pPr algn="ctr"/>
              <a:r>
                <a:rPr lang="en-US" b="1" dirty="0"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sym typeface="Wingdings"/>
                </a:rPr>
                <a:t>X</a:t>
              </a:r>
              <a:endParaRPr lang="en-US" b="1" dirty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58" name="Rectangle 57"/>
          <p:cNvSpPr/>
          <p:nvPr/>
        </p:nvSpPr>
        <p:spPr>
          <a:xfrm>
            <a:off x="411480" y="3640394"/>
            <a:ext cx="2209800" cy="457200"/>
          </a:xfrm>
          <a:prstGeom prst="rect">
            <a:avLst/>
          </a:prstGeom>
          <a:gradFill flip="none" rotWithShape="1">
            <a:gsLst>
              <a:gs pos="100000">
                <a:schemeClr val="tx1">
                  <a:lumMod val="65000"/>
                  <a:lumOff val="35000"/>
                </a:schemeClr>
              </a:gs>
              <a:gs pos="0">
                <a:schemeClr val="tx1">
                  <a:lumMod val="75000"/>
                  <a:lumOff val="25000"/>
                </a:schemeClr>
              </a:gs>
            </a:gsLst>
            <a:lin ang="0" scaled="1"/>
            <a:tileRect/>
          </a:gradFill>
          <a:ln w="19050">
            <a:solidFill>
              <a:schemeClr val="bg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91440" bIns="45720" rtlCol="0" anchor="ctr"/>
          <a:lstStyle/>
          <a:p>
            <a:pPr>
              <a:lnSpc>
                <a:spcPts val="1300"/>
              </a:lnSpc>
            </a:pPr>
            <a:r>
              <a:rPr lang="en-US" sz="1400" b="1" dirty="0" smtClean="0">
                <a:effectLst>
                  <a:outerShdw blurRad="63500" dist="25400" dir="5400000" algn="t" rotWithShape="0">
                    <a:prstClr val="black">
                      <a:alpha val="30000"/>
                    </a:prstClr>
                  </a:outerShdw>
                </a:effectLst>
                <a:cs typeface="Arial" pitchFamily="34" charset="0"/>
              </a:rPr>
              <a:t>Sample criteria</a:t>
            </a:r>
          </a:p>
        </p:txBody>
      </p:sp>
      <p:grpSp>
        <p:nvGrpSpPr>
          <p:cNvPr id="121" name="Group 120"/>
          <p:cNvGrpSpPr/>
          <p:nvPr/>
        </p:nvGrpSpPr>
        <p:grpSpPr>
          <a:xfrm>
            <a:off x="2621280" y="4097594"/>
            <a:ext cx="2042160" cy="457200"/>
            <a:chOff x="3124200" y="1841484"/>
            <a:chExt cx="2042160" cy="457200"/>
          </a:xfrm>
        </p:grpSpPr>
        <p:sp>
          <p:nvSpPr>
            <p:cNvPr id="129" name="Rectangle 128"/>
            <p:cNvSpPr/>
            <p:nvPr/>
          </p:nvSpPr>
          <p:spPr>
            <a:xfrm>
              <a:off x="3124200" y="1841484"/>
              <a:ext cx="2042160" cy="457200"/>
            </a:xfrm>
            <a:prstGeom prst="rect">
              <a:avLst/>
            </a:prstGeom>
            <a:gradFill flip="none" rotWithShape="1">
              <a:gsLst>
                <a:gs pos="42000">
                  <a:srgbClr val="86CD45"/>
                </a:gs>
                <a:gs pos="100000">
                  <a:srgbClr val="9AE785"/>
                </a:gs>
                <a:gs pos="0">
                  <a:srgbClr val="13893D"/>
                </a:gs>
              </a:gsLst>
              <a:lin ang="16200000" scaled="1"/>
              <a:tileRect/>
            </a:gradFill>
            <a:ln w="19050">
              <a:gradFill flip="none" rotWithShape="1">
                <a:gsLst>
                  <a:gs pos="0">
                    <a:srgbClr val="1DBA5F"/>
                  </a:gs>
                  <a:gs pos="100000">
                    <a:srgbClr val="DBFABE"/>
                  </a:gs>
                </a:gsLst>
                <a:lin ang="5400000" scaled="1"/>
                <a:tileRect/>
              </a:gra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0" rtlCol="0" anchor="ctr"/>
            <a:lstStyle/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Sample Text</a:t>
              </a:r>
            </a:p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GOOD FEATURE</a:t>
              </a:r>
            </a:p>
          </p:txBody>
        </p:sp>
        <p:sp>
          <p:nvSpPr>
            <p:cNvPr id="130" name="Oval 129"/>
            <p:cNvSpPr/>
            <p:nvPr/>
          </p:nvSpPr>
          <p:spPr>
            <a:xfrm>
              <a:off x="3177135" y="1894824"/>
              <a:ext cx="320040" cy="320040"/>
            </a:xfrm>
            <a:prstGeom prst="ellipse">
              <a:avLst/>
            </a:prstGeom>
            <a:gradFill flip="none" rotWithShape="1">
              <a:gsLst>
                <a:gs pos="49000">
                  <a:srgbClr val="7CCD45"/>
                </a:gs>
                <a:gs pos="100000">
                  <a:srgbClr val="9AE785"/>
                </a:gs>
                <a:gs pos="0">
                  <a:srgbClr val="0C5827"/>
                </a:gs>
              </a:gsLst>
              <a:lin ang="18000000" scaled="0"/>
              <a:tileRect/>
            </a:gradFill>
            <a:ln w="19050">
              <a:noFill/>
              <a:miter lim="800000"/>
            </a:ln>
            <a:effectLst/>
            <a:scene3d>
              <a:camera prst="orthographicFront"/>
              <a:lightRig rig="glow" dir="t">
                <a:rot lat="0" lon="0" rev="2700000"/>
              </a:lightRig>
            </a:scene3d>
            <a:sp3d>
              <a:bevelT w="254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9728" rIns="109728" bIns="45720" rtlCol="0" anchor="ctr"/>
            <a:lstStyle/>
            <a:p>
              <a:pPr algn="ctr"/>
              <a:r>
                <a:rPr lang="en-US" b="1" dirty="0"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sym typeface="Wingdings"/>
                </a:rPr>
                <a:t></a:t>
              </a:r>
              <a:endParaRPr lang="en-US" b="1" dirty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grpSp>
        <p:nvGrpSpPr>
          <p:cNvPr id="122" name="Group 121"/>
          <p:cNvGrpSpPr/>
          <p:nvPr/>
        </p:nvGrpSpPr>
        <p:grpSpPr>
          <a:xfrm>
            <a:off x="6720840" y="4097594"/>
            <a:ext cx="2042160" cy="457200"/>
            <a:chOff x="5334000" y="1841484"/>
            <a:chExt cx="2042160" cy="457200"/>
          </a:xfrm>
        </p:grpSpPr>
        <p:sp>
          <p:nvSpPr>
            <p:cNvPr id="127" name="Rectangle 126"/>
            <p:cNvSpPr/>
            <p:nvPr/>
          </p:nvSpPr>
          <p:spPr>
            <a:xfrm>
              <a:off x="5334000" y="1841484"/>
              <a:ext cx="2042160" cy="457200"/>
            </a:xfrm>
            <a:prstGeom prst="rect">
              <a:avLst/>
            </a:prstGeom>
            <a:gradFill flip="none" rotWithShape="1">
              <a:gsLst>
                <a:gs pos="90000">
                  <a:srgbClr val="FFD52F"/>
                </a:gs>
                <a:gs pos="46000">
                  <a:srgbClr val="FFCF01"/>
                </a:gs>
                <a:gs pos="96000">
                  <a:srgbClr val="FFDC6D"/>
                </a:gs>
                <a:gs pos="0">
                  <a:srgbClr val="F39409"/>
                </a:gs>
              </a:gsLst>
              <a:lin ang="16200000" scaled="1"/>
              <a:tileRect/>
            </a:gradFill>
            <a:ln w="19050">
              <a:gradFill flip="none" rotWithShape="1">
                <a:gsLst>
                  <a:gs pos="0">
                    <a:srgbClr val="FFC000"/>
                  </a:gs>
                  <a:gs pos="100000">
                    <a:srgbClr val="FFEA8F"/>
                  </a:gs>
                </a:gsLst>
                <a:lin ang="5400000" scaled="1"/>
                <a:tileRect/>
              </a:gra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0" rtlCol="0" anchor="ctr"/>
            <a:lstStyle/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Sample Text</a:t>
              </a:r>
            </a:p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MODERATE FEATURE</a:t>
              </a:r>
            </a:p>
          </p:txBody>
        </p:sp>
        <p:sp>
          <p:nvSpPr>
            <p:cNvPr id="128" name="Oval 127"/>
            <p:cNvSpPr/>
            <p:nvPr/>
          </p:nvSpPr>
          <p:spPr>
            <a:xfrm>
              <a:off x="5386935" y="1894824"/>
              <a:ext cx="320040" cy="320040"/>
            </a:xfrm>
            <a:prstGeom prst="ellipse">
              <a:avLst/>
            </a:prstGeom>
            <a:gradFill flip="none" rotWithShape="1">
              <a:gsLst>
                <a:gs pos="90000">
                  <a:srgbClr val="FFD52F"/>
                </a:gs>
                <a:gs pos="46000">
                  <a:srgbClr val="FFCF01"/>
                </a:gs>
                <a:gs pos="96000">
                  <a:srgbClr val="FFDC6D"/>
                </a:gs>
                <a:gs pos="0">
                  <a:srgbClr val="F39409"/>
                </a:gs>
              </a:gsLst>
              <a:lin ang="18900000" scaled="1"/>
              <a:tileRect/>
            </a:gradFill>
            <a:ln w="19050">
              <a:solidFill>
                <a:schemeClr val="bg1">
                  <a:lumMod val="95000"/>
                </a:schemeClr>
              </a:solidFill>
              <a:miter lim="800000"/>
            </a:ln>
            <a:effectLst/>
            <a:scene3d>
              <a:camera prst="orthographicFront"/>
              <a:lightRig rig="glow" dir="t">
                <a:rot lat="0" lon="0" rev="2700000"/>
              </a:lightRig>
            </a:scene3d>
            <a:sp3d>
              <a:bevelT w="254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1440" rIns="91440" bIns="0" rtlCol="0" anchor="ctr"/>
            <a:lstStyle/>
            <a:p>
              <a:pPr algn="ctr"/>
              <a:r>
                <a:rPr lang="en-US" sz="2800" b="1" dirty="0">
                  <a:effectLst>
                    <a:outerShdw blurRad="38100" dist="12700" dir="5400000" algn="t" rotWithShape="0">
                      <a:prstClr val="black">
                        <a:alpha val="40000"/>
                      </a:prstClr>
                    </a:outerShdw>
                  </a:effectLst>
                </a:rPr>
                <a:t>~</a:t>
              </a:r>
            </a:p>
          </p:txBody>
        </p:sp>
      </p:grpSp>
      <p:grpSp>
        <p:nvGrpSpPr>
          <p:cNvPr id="123" name="Group 122"/>
          <p:cNvGrpSpPr/>
          <p:nvPr/>
        </p:nvGrpSpPr>
        <p:grpSpPr>
          <a:xfrm>
            <a:off x="4663440" y="4097594"/>
            <a:ext cx="2042160" cy="457200"/>
            <a:chOff x="5334000" y="914400"/>
            <a:chExt cx="2042160" cy="457200"/>
          </a:xfrm>
        </p:grpSpPr>
        <p:sp>
          <p:nvSpPr>
            <p:cNvPr id="125" name="Rectangle 124"/>
            <p:cNvSpPr/>
            <p:nvPr/>
          </p:nvSpPr>
          <p:spPr>
            <a:xfrm>
              <a:off x="5334000" y="914400"/>
              <a:ext cx="2042160" cy="457200"/>
            </a:xfrm>
            <a:prstGeom prst="rect">
              <a:avLst/>
            </a:prstGeom>
            <a:gradFill flip="none" rotWithShape="1">
              <a:gsLst>
                <a:gs pos="100000">
                  <a:srgbClr val="FF0000"/>
                </a:gs>
                <a:gs pos="0">
                  <a:srgbClr val="820000"/>
                </a:gs>
                <a:gs pos="24000">
                  <a:srgbClr val="C00000"/>
                </a:gs>
              </a:gsLst>
              <a:lin ang="16200000" scaled="1"/>
              <a:tileRect/>
            </a:gradFill>
            <a:ln w="19050">
              <a:gradFill flip="none" rotWithShape="1">
                <a:gsLst>
                  <a:gs pos="0">
                    <a:srgbClr val="C00000"/>
                  </a:gs>
                  <a:gs pos="100000">
                    <a:srgbClr val="FF0000"/>
                  </a:gs>
                </a:gsLst>
                <a:lin ang="5400000" scaled="1"/>
                <a:tileRect/>
              </a:gra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0" rtlCol="0" anchor="ctr"/>
            <a:lstStyle/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Sample Text</a:t>
              </a:r>
            </a:p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BAD FEATURE</a:t>
              </a:r>
            </a:p>
          </p:txBody>
        </p:sp>
        <p:sp>
          <p:nvSpPr>
            <p:cNvPr id="126" name="Oval 125"/>
            <p:cNvSpPr/>
            <p:nvPr/>
          </p:nvSpPr>
          <p:spPr>
            <a:xfrm>
              <a:off x="5386935" y="967740"/>
              <a:ext cx="320040" cy="320040"/>
            </a:xfrm>
            <a:prstGeom prst="ellipse">
              <a:avLst/>
            </a:prstGeom>
            <a:gradFill flip="none" rotWithShape="1">
              <a:gsLst>
                <a:gs pos="100000">
                  <a:srgbClr val="FF0000"/>
                </a:gs>
                <a:gs pos="0">
                  <a:srgbClr val="820000"/>
                </a:gs>
                <a:gs pos="24000">
                  <a:srgbClr val="C00000"/>
                </a:gs>
              </a:gsLst>
              <a:lin ang="18900000" scaled="1"/>
              <a:tileRect/>
            </a:gradFill>
            <a:ln w="19050">
              <a:solidFill>
                <a:srgbClr val="FF9393"/>
              </a:solidFill>
              <a:miter lim="800000"/>
            </a:ln>
            <a:effectLst/>
            <a:scene3d>
              <a:camera prst="orthographicFront"/>
              <a:lightRig rig="glow" dir="t">
                <a:rot lat="0" lon="0" rev="2700000"/>
              </a:lightRig>
            </a:scene3d>
            <a:sp3d>
              <a:bevelT w="254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1440" rIns="91440" bIns="91440" rtlCol="0" anchor="ctr"/>
            <a:lstStyle/>
            <a:p>
              <a:pPr algn="ctr"/>
              <a:r>
                <a:rPr lang="en-US" b="1" dirty="0"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sym typeface="Wingdings"/>
                </a:rPr>
                <a:t>X</a:t>
              </a:r>
              <a:endParaRPr lang="en-US" b="1" dirty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124" name="Rectangle 123"/>
          <p:cNvSpPr/>
          <p:nvPr/>
        </p:nvSpPr>
        <p:spPr>
          <a:xfrm>
            <a:off x="411480" y="4097594"/>
            <a:ext cx="2209800" cy="457200"/>
          </a:xfrm>
          <a:prstGeom prst="rect">
            <a:avLst/>
          </a:prstGeom>
          <a:gradFill flip="none" rotWithShape="1">
            <a:gsLst>
              <a:gs pos="100000">
                <a:schemeClr val="tx1">
                  <a:lumMod val="65000"/>
                  <a:lumOff val="35000"/>
                </a:schemeClr>
              </a:gs>
              <a:gs pos="0">
                <a:schemeClr val="tx1">
                  <a:lumMod val="75000"/>
                  <a:lumOff val="25000"/>
                </a:schemeClr>
              </a:gs>
            </a:gsLst>
            <a:lin ang="0" scaled="1"/>
            <a:tileRect/>
          </a:gradFill>
          <a:ln w="19050">
            <a:solidFill>
              <a:schemeClr val="bg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91440" bIns="45720" rtlCol="0" anchor="ctr"/>
          <a:lstStyle/>
          <a:p>
            <a:pPr>
              <a:lnSpc>
                <a:spcPts val="1300"/>
              </a:lnSpc>
            </a:pPr>
            <a:r>
              <a:rPr lang="en-US" sz="1400" b="1" dirty="0" smtClean="0">
                <a:effectLst>
                  <a:outerShdw blurRad="63500" dist="25400" dir="5400000" algn="t" rotWithShape="0">
                    <a:prstClr val="black">
                      <a:alpha val="30000"/>
                    </a:prstClr>
                  </a:outerShdw>
                </a:effectLst>
                <a:cs typeface="Arial" pitchFamily="34" charset="0"/>
              </a:rPr>
              <a:t>Sample criteria</a:t>
            </a:r>
          </a:p>
        </p:txBody>
      </p:sp>
      <p:grpSp>
        <p:nvGrpSpPr>
          <p:cNvPr id="132" name="Group 131"/>
          <p:cNvGrpSpPr/>
          <p:nvPr/>
        </p:nvGrpSpPr>
        <p:grpSpPr>
          <a:xfrm>
            <a:off x="2621280" y="4554794"/>
            <a:ext cx="2042160" cy="457200"/>
            <a:chOff x="3124200" y="1841484"/>
            <a:chExt cx="2042160" cy="457200"/>
          </a:xfrm>
        </p:grpSpPr>
        <p:sp>
          <p:nvSpPr>
            <p:cNvPr id="140" name="Rectangle 139"/>
            <p:cNvSpPr/>
            <p:nvPr/>
          </p:nvSpPr>
          <p:spPr>
            <a:xfrm>
              <a:off x="3124200" y="1841484"/>
              <a:ext cx="2042160" cy="457200"/>
            </a:xfrm>
            <a:prstGeom prst="rect">
              <a:avLst/>
            </a:prstGeom>
            <a:gradFill flip="none" rotWithShape="1">
              <a:gsLst>
                <a:gs pos="42000">
                  <a:srgbClr val="86CD45"/>
                </a:gs>
                <a:gs pos="100000">
                  <a:srgbClr val="9AE785"/>
                </a:gs>
                <a:gs pos="0">
                  <a:srgbClr val="13893D"/>
                </a:gs>
              </a:gsLst>
              <a:lin ang="16200000" scaled="1"/>
              <a:tileRect/>
            </a:gradFill>
            <a:ln w="19050">
              <a:gradFill flip="none" rotWithShape="1">
                <a:gsLst>
                  <a:gs pos="0">
                    <a:srgbClr val="1DBA5F"/>
                  </a:gs>
                  <a:gs pos="100000">
                    <a:srgbClr val="DBFABE"/>
                  </a:gs>
                </a:gsLst>
                <a:lin ang="5400000" scaled="1"/>
                <a:tileRect/>
              </a:gra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0" rtlCol="0" anchor="ctr"/>
            <a:lstStyle/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Sample Text</a:t>
              </a:r>
            </a:p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GOOD FEATURE</a:t>
              </a:r>
            </a:p>
          </p:txBody>
        </p:sp>
        <p:sp>
          <p:nvSpPr>
            <p:cNvPr id="141" name="Oval 140"/>
            <p:cNvSpPr/>
            <p:nvPr/>
          </p:nvSpPr>
          <p:spPr>
            <a:xfrm>
              <a:off x="3177135" y="1894824"/>
              <a:ext cx="320040" cy="320040"/>
            </a:xfrm>
            <a:prstGeom prst="ellipse">
              <a:avLst/>
            </a:prstGeom>
            <a:gradFill flip="none" rotWithShape="1">
              <a:gsLst>
                <a:gs pos="49000">
                  <a:srgbClr val="7CCD45"/>
                </a:gs>
                <a:gs pos="100000">
                  <a:srgbClr val="9AE785"/>
                </a:gs>
                <a:gs pos="0">
                  <a:srgbClr val="0C5827"/>
                </a:gs>
              </a:gsLst>
              <a:lin ang="18000000" scaled="0"/>
              <a:tileRect/>
            </a:gradFill>
            <a:ln w="19050">
              <a:noFill/>
              <a:miter lim="800000"/>
            </a:ln>
            <a:effectLst/>
            <a:scene3d>
              <a:camera prst="orthographicFront"/>
              <a:lightRig rig="glow" dir="t">
                <a:rot lat="0" lon="0" rev="2700000"/>
              </a:lightRig>
            </a:scene3d>
            <a:sp3d>
              <a:bevelT w="254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9728" rIns="109728" bIns="45720" rtlCol="0" anchor="ctr"/>
            <a:lstStyle/>
            <a:p>
              <a:pPr algn="ctr"/>
              <a:r>
                <a:rPr lang="en-US" b="1" dirty="0"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sym typeface="Wingdings"/>
                </a:rPr>
                <a:t></a:t>
              </a:r>
              <a:endParaRPr lang="en-US" b="1" dirty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grpSp>
        <p:nvGrpSpPr>
          <p:cNvPr id="133" name="Group 132"/>
          <p:cNvGrpSpPr/>
          <p:nvPr/>
        </p:nvGrpSpPr>
        <p:grpSpPr>
          <a:xfrm>
            <a:off x="4663440" y="4554794"/>
            <a:ext cx="2042160" cy="457200"/>
            <a:chOff x="5334000" y="1841484"/>
            <a:chExt cx="2042160" cy="457200"/>
          </a:xfrm>
        </p:grpSpPr>
        <p:sp>
          <p:nvSpPr>
            <p:cNvPr id="138" name="Rectangle 137"/>
            <p:cNvSpPr/>
            <p:nvPr/>
          </p:nvSpPr>
          <p:spPr>
            <a:xfrm>
              <a:off x="5334000" y="1841484"/>
              <a:ext cx="2042160" cy="457200"/>
            </a:xfrm>
            <a:prstGeom prst="rect">
              <a:avLst/>
            </a:prstGeom>
            <a:gradFill flip="none" rotWithShape="1">
              <a:gsLst>
                <a:gs pos="90000">
                  <a:srgbClr val="FFD52F"/>
                </a:gs>
                <a:gs pos="46000">
                  <a:srgbClr val="FFCF01"/>
                </a:gs>
                <a:gs pos="96000">
                  <a:srgbClr val="FFDC6D"/>
                </a:gs>
                <a:gs pos="0">
                  <a:srgbClr val="F39409"/>
                </a:gs>
              </a:gsLst>
              <a:lin ang="16200000" scaled="1"/>
              <a:tileRect/>
            </a:gradFill>
            <a:ln w="19050">
              <a:gradFill flip="none" rotWithShape="1">
                <a:gsLst>
                  <a:gs pos="0">
                    <a:srgbClr val="FFC000"/>
                  </a:gs>
                  <a:gs pos="100000">
                    <a:srgbClr val="FFEA8F"/>
                  </a:gs>
                </a:gsLst>
                <a:lin ang="5400000" scaled="1"/>
                <a:tileRect/>
              </a:gra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0" rtlCol="0" anchor="ctr"/>
            <a:lstStyle/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Sample Text</a:t>
              </a:r>
            </a:p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MODERATE FEATURE</a:t>
              </a:r>
            </a:p>
          </p:txBody>
        </p:sp>
        <p:sp>
          <p:nvSpPr>
            <p:cNvPr id="139" name="Oval 138"/>
            <p:cNvSpPr/>
            <p:nvPr/>
          </p:nvSpPr>
          <p:spPr>
            <a:xfrm>
              <a:off x="5386935" y="1894824"/>
              <a:ext cx="320040" cy="320040"/>
            </a:xfrm>
            <a:prstGeom prst="ellipse">
              <a:avLst/>
            </a:prstGeom>
            <a:gradFill flip="none" rotWithShape="1">
              <a:gsLst>
                <a:gs pos="90000">
                  <a:srgbClr val="FFD52F"/>
                </a:gs>
                <a:gs pos="46000">
                  <a:srgbClr val="FFCF01"/>
                </a:gs>
                <a:gs pos="96000">
                  <a:srgbClr val="FFDC6D"/>
                </a:gs>
                <a:gs pos="0">
                  <a:srgbClr val="F39409"/>
                </a:gs>
              </a:gsLst>
              <a:lin ang="18900000" scaled="1"/>
              <a:tileRect/>
            </a:gradFill>
            <a:ln w="19050">
              <a:solidFill>
                <a:schemeClr val="bg1">
                  <a:lumMod val="95000"/>
                </a:schemeClr>
              </a:solidFill>
              <a:miter lim="800000"/>
            </a:ln>
            <a:effectLst/>
            <a:scene3d>
              <a:camera prst="orthographicFront"/>
              <a:lightRig rig="glow" dir="t">
                <a:rot lat="0" lon="0" rev="2700000"/>
              </a:lightRig>
            </a:scene3d>
            <a:sp3d>
              <a:bevelT w="254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1440" rIns="91440" bIns="0" rtlCol="0" anchor="ctr"/>
            <a:lstStyle/>
            <a:p>
              <a:pPr algn="ctr"/>
              <a:r>
                <a:rPr lang="en-US" sz="2800" b="1" dirty="0">
                  <a:effectLst>
                    <a:outerShdw blurRad="38100" dist="12700" dir="5400000" algn="t" rotWithShape="0">
                      <a:prstClr val="black">
                        <a:alpha val="40000"/>
                      </a:prstClr>
                    </a:outerShdw>
                  </a:effectLst>
                </a:rPr>
                <a:t>~</a:t>
              </a:r>
            </a:p>
          </p:txBody>
        </p:sp>
      </p:grpSp>
      <p:grpSp>
        <p:nvGrpSpPr>
          <p:cNvPr id="134" name="Group 133"/>
          <p:cNvGrpSpPr/>
          <p:nvPr/>
        </p:nvGrpSpPr>
        <p:grpSpPr>
          <a:xfrm>
            <a:off x="6720840" y="4554794"/>
            <a:ext cx="2042160" cy="457200"/>
            <a:chOff x="5334000" y="914400"/>
            <a:chExt cx="2042160" cy="457200"/>
          </a:xfrm>
        </p:grpSpPr>
        <p:sp>
          <p:nvSpPr>
            <p:cNvPr id="136" name="Rectangle 135"/>
            <p:cNvSpPr/>
            <p:nvPr/>
          </p:nvSpPr>
          <p:spPr>
            <a:xfrm>
              <a:off x="5334000" y="914400"/>
              <a:ext cx="2042160" cy="457200"/>
            </a:xfrm>
            <a:prstGeom prst="rect">
              <a:avLst/>
            </a:prstGeom>
            <a:gradFill flip="none" rotWithShape="1">
              <a:gsLst>
                <a:gs pos="100000">
                  <a:srgbClr val="FF0000"/>
                </a:gs>
                <a:gs pos="0">
                  <a:srgbClr val="820000"/>
                </a:gs>
                <a:gs pos="24000">
                  <a:srgbClr val="C00000"/>
                </a:gs>
              </a:gsLst>
              <a:lin ang="16200000" scaled="1"/>
              <a:tileRect/>
            </a:gradFill>
            <a:ln w="19050">
              <a:gradFill flip="none" rotWithShape="1">
                <a:gsLst>
                  <a:gs pos="0">
                    <a:srgbClr val="C00000"/>
                  </a:gs>
                  <a:gs pos="100000">
                    <a:srgbClr val="FF0000"/>
                  </a:gs>
                </a:gsLst>
                <a:lin ang="5400000" scaled="1"/>
                <a:tileRect/>
              </a:gra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0" rtlCol="0" anchor="ctr"/>
            <a:lstStyle/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Sample Text</a:t>
              </a:r>
            </a:p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BAD FEATURE</a:t>
              </a:r>
            </a:p>
          </p:txBody>
        </p:sp>
        <p:sp>
          <p:nvSpPr>
            <p:cNvPr id="137" name="Oval 136"/>
            <p:cNvSpPr/>
            <p:nvPr/>
          </p:nvSpPr>
          <p:spPr>
            <a:xfrm>
              <a:off x="5386935" y="967740"/>
              <a:ext cx="320040" cy="320040"/>
            </a:xfrm>
            <a:prstGeom prst="ellipse">
              <a:avLst/>
            </a:prstGeom>
            <a:gradFill flip="none" rotWithShape="1">
              <a:gsLst>
                <a:gs pos="100000">
                  <a:srgbClr val="FF0000"/>
                </a:gs>
                <a:gs pos="0">
                  <a:srgbClr val="820000"/>
                </a:gs>
                <a:gs pos="24000">
                  <a:srgbClr val="C00000"/>
                </a:gs>
              </a:gsLst>
              <a:lin ang="18900000" scaled="1"/>
              <a:tileRect/>
            </a:gradFill>
            <a:ln w="19050">
              <a:solidFill>
                <a:srgbClr val="FF9393"/>
              </a:solidFill>
              <a:miter lim="800000"/>
            </a:ln>
            <a:effectLst/>
            <a:scene3d>
              <a:camera prst="orthographicFront"/>
              <a:lightRig rig="glow" dir="t">
                <a:rot lat="0" lon="0" rev="2700000"/>
              </a:lightRig>
            </a:scene3d>
            <a:sp3d>
              <a:bevelT w="254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1440" rIns="91440" bIns="91440" rtlCol="0" anchor="ctr"/>
            <a:lstStyle/>
            <a:p>
              <a:pPr algn="ctr"/>
              <a:r>
                <a:rPr lang="en-US" b="1" dirty="0"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sym typeface="Wingdings"/>
                </a:rPr>
                <a:t>X</a:t>
              </a:r>
              <a:endParaRPr lang="en-US" b="1" dirty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135" name="Rectangle 134"/>
          <p:cNvSpPr/>
          <p:nvPr/>
        </p:nvSpPr>
        <p:spPr>
          <a:xfrm>
            <a:off x="411480" y="4554794"/>
            <a:ext cx="2209800" cy="457200"/>
          </a:xfrm>
          <a:prstGeom prst="rect">
            <a:avLst/>
          </a:prstGeom>
          <a:gradFill flip="none" rotWithShape="1">
            <a:gsLst>
              <a:gs pos="100000">
                <a:schemeClr val="tx1">
                  <a:lumMod val="65000"/>
                  <a:lumOff val="35000"/>
                </a:schemeClr>
              </a:gs>
              <a:gs pos="0">
                <a:schemeClr val="tx1">
                  <a:lumMod val="75000"/>
                  <a:lumOff val="25000"/>
                </a:schemeClr>
              </a:gs>
            </a:gsLst>
            <a:lin ang="0" scaled="1"/>
            <a:tileRect/>
          </a:gradFill>
          <a:ln w="19050">
            <a:solidFill>
              <a:schemeClr val="bg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91440" bIns="45720" rtlCol="0" anchor="ctr"/>
          <a:lstStyle/>
          <a:p>
            <a:pPr>
              <a:lnSpc>
                <a:spcPts val="1300"/>
              </a:lnSpc>
            </a:pPr>
            <a:r>
              <a:rPr lang="en-US" sz="1400" b="1" dirty="0" smtClean="0">
                <a:effectLst>
                  <a:outerShdw blurRad="63500" dist="25400" dir="5400000" algn="t" rotWithShape="0">
                    <a:prstClr val="black">
                      <a:alpha val="30000"/>
                    </a:prstClr>
                  </a:outerShdw>
                </a:effectLst>
                <a:cs typeface="Arial" pitchFamily="34" charset="0"/>
              </a:rPr>
              <a:t>Sample criteria</a:t>
            </a:r>
          </a:p>
        </p:txBody>
      </p:sp>
      <p:grpSp>
        <p:nvGrpSpPr>
          <p:cNvPr id="144" name="Group 143"/>
          <p:cNvGrpSpPr/>
          <p:nvPr/>
        </p:nvGrpSpPr>
        <p:grpSpPr>
          <a:xfrm>
            <a:off x="4663440" y="5011994"/>
            <a:ext cx="2042160" cy="457200"/>
            <a:chOff x="5334000" y="1841484"/>
            <a:chExt cx="2042160" cy="457200"/>
          </a:xfrm>
        </p:grpSpPr>
        <p:sp>
          <p:nvSpPr>
            <p:cNvPr id="149" name="Rectangle 148"/>
            <p:cNvSpPr/>
            <p:nvPr/>
          </p:nvSpPr>
          <p:spPr>
            <a:xfrm>
              <a:off x="5334000" y="1841484"/>
              <a:ext cx="2042160" cy="457200"/>
            </a:xfrm>
            <a:prstGeom prst="rect">
              <a:avLst/>
            </a:prstGeom>
            <a:gradFill flip="none" rotWithShape="1">
              <a:gsLst>
                <a:gs pos="90000">
                  <a:srgbClr val="FFD52F"/>
                </a:gs>
                <a:gs pos="46000">
                  <a:srgbClr val="FFCF01"/>
                </a:gs>
                <a:gs pos="96000">
                  <a:srgbClr val="FFDC6D"/>
                </a:gs>
                <a:gs pos="0">
                  <a:srgbClr val="F39409"/>
                </a:gs>
              </a:gsLst>
              <a:lin ang="16200000" scaled="1"/>
              <a:tileRect/>
            </a:gradFill>
            <a:ln w="19050">
              <a:gradFill flip="none" rotWithShape="1">
                <a:gsLst>
                  <a:gs pos="0">
                    <a:srgbClr val="FFC000"/>
                  </a:gs>
                  <a:gs pos="100000">
                    <a:srgbClr val="FFEA8F"/>
                  </a:gs>
                </a:gsLst>
                <a:lin ang="5400000" scaled="1"/>
                <a:tileRect/>
              </a:gra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0" rtlCol="0" anchor="ctr"/>
            <a:lstStyle/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Sample Text</a:t>
              </a:r>
            </a:p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MODERATE FEATURE</a:t>
              </a:r>
            </a:p>
          </p:txBody>
        </p:sp>
        <p:sp>
          <p:nvSpPr>
            <p:cNvPr id="150" name="Oval 149"/>
            <p:cNvSpPr/>
            <p:nvPr/>
          </p:nvSpPr>
          <p:spPr>
            <a:xfrm>
              <a:off x="5386935" y="1894824"/>
              <a:ext cx="320040" cy="320040"/>
            </a:xfrm>
            <a:prstGeom prst="ellipse">
              <a:avLst/>
            </a:prstGeom>
            <a:gradFill flip="none" rotWithShape="1">
              <a:gsLst>
                <a:gs pos="90000">
                  <a:srgbClr val="FFD52F"/>
                </a:gs>
                <a:gs pos="46000">
                  <a:srgbClr val="FFCF01"/>
                </a:gs>
                <a:gs pos="96000">
                  <a:srgbClr val="FFDC6D"/>
                </a:gs>
                <a:gs pos="0">
                  <a:srgbClr val="F39409"/>
                </a:gs>
              </a:gsLst>
              <a:lin ang="18900000" scaled="1"/>
              <a:tileRect/>
            </a:gradFill>
            <a:ln w="19050">
              <a:solidFill>
                <a:schemeClr val="bg1">
                  <a:lumMod val="95000"/>
                </a:schemeClr>
              </a:solidFill>
              <a:miter lim="800000"/>
            </a:ln>
            <a:effectLst/>
            <a:scene3d>
              <a:camera prst="orthographicFront"/>
              <a:lightRig rig="glow" dir="t">
                <a:rot lat="0" lon="0" rev="2700000"/>
              </a:lightRig>
            </a:scene3d>
            <a:sp3d>
              <a:bevelT w="254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1440" rIns="91440" bIns="0" rtlCol="0" anchor="ctr"/>
            <a:lstStyle/>
            <a:p>
              <a:pPr algn="ctr"/>
              <a:r>
                <a:rPr lang="en-US" sz="2800" b="1" dirty="0">
                  <a:effectLst>
                    <a:outerShdw blurRad="38100" dist="12700" dir="5400000" algn="t" rotWithShape="0">
                      <a:prstClr val="black">
                        <a:alpha val="40000"/>
                      </a:prstClr>
                    </a:outerShdw>
                  </a:effectLst>
                </a:rPr>
                <a:t>~</a:t>
              </a:r>
            </a:p>
          </p:txBody>
        </p:sp>
      </p:grpSp>
      <p:sp>
        <p:nvSpPr>
          <p:cNvPr id="146" name="Rectangle 145"/>
          <p:cNvSpPr/>
          <p:nvPr/>
        </p:nvSpPr>
        <p:spPr>
          <a:xfrm>
            <a:off x="411480" y="5011994"/>
            <a:ext cx="2209800" cy="457200"/>
          </a:xfrm>
          <a:prstGeom prst="rect">
            <a:avLst/>
          </a:prstGeom>
          <a:gradFill flip="none" rotWithShape="1">
            <a:gsLst>
              <a:gs pos="100000">
                <a:schemeClr val="tx1">
                  <a:lumMod val="65000"/>
                  <a:lumOff val="35000"/>
                </a:schemeClr>
              </a:gs>
              <a:gs pos="0">
                <a:schemeClr val="tx1">
                  <a:lumMod val="75000"/>
                  <a:lumOff val="25000"/>
                </a:schemeClr>
              </a:gs>
            </a:gsLst>
            <a:lin ang="0" scaled="1"/>
            <a:tileRect/>
          </a:gradFill>
          <a:ln w="19050">
            <a:solidFill>
              <a:schemeClr val="bg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91440" bIns="45720" rtlCol="0" anchor="ctr"/>
          <a:lstStyle/>
          <a:p>
            <a:pPr>
              <a:lnSpc>
                <a:spcPts val="1300"/>
              </a:lnSpc>
            </a:pPr>
            <a:r>
              <a:rPr lang="en-US" sz="1400" b="1" dirty="0" smtClean="0">
                <a:effectLst>
                  <a:outerShdw blurRad="63500" dist="25400" dir="5400000" algn="t" rotWithShape="0">
                    <a:prstClr val="black">
                      <a:alpha val="30000"/>
                    </a:prstClr>
                  </a:outerShdw>
                </a:effectLst>
                <a:cs typeface="Arial" pitchFamily="34" charset="0"/>
              </a:rPr>
              <a:t>Sample criteria</a:t>
            </a:r>
          </a:p>
        </p:txBody>
      </p:sp>
      <p:grpSp>
        <p:nvGrpSpPr>
          <p:cNvPr id="155" name="Group 154"/>
          <p:cNvGrpSpPr/>
          <p:nvPr/>
        </p:nvGrpSpPr>
        <p:grpSpPr>
          <a:xfrm>
            <a:off x="4663440" y="5465016"/>
            <a:ext cx="2042160" cy="457200"/>
            <a:chOff x="5334000" y="1841484"/>
            <a:chExt cx="2042160" cy="457200"/>
          </a:xfrm>
        </p:grpSpPr>
        <p:sp>
          <p:nvSpPr>
            <p:cNvPr id="160" name="Rectangle 159"/>
            <p:cNvSpPr/>
            <p:nvPr/>
          </p:nvSpPr>
          <p:spPr>
            <a:xfrm>
              <a:off x="5334000" y="1841484"/>
              <a:ext cx="2042160" cy="457200"/>
            </a:xfrm>
            <a:prstGeom prst="rect">
              <a:avLst/>
            </a:prstGeom>
            <a:gradFill flip="none" rotWithShape="1">
              <a:gsLst>
                <a:gs pos="90000">
                  <a:srgbClr val="FFD52F"/>
                </a:gs>
                <a:gs pos="46000">
                  <a:srgbClr val="FFCF01"/>
                </a:gs>
                <a:gs pos="96000">
                  <a:srgbClr val="FFDC6D"/>
                </a:gs>
                <a:gs pos="0">
                  <a:srgbClr val="F39409"/>
                </a:gs>
              </a:gsLst>
              <a:lin ang="16200000" scaled="1"/>
              <a:tileRect/>
            </a:gradFill>
            <a:ln w="19050">
              <a:gradFill flip="none" rotWithShape="1">
                <a:gsLst>
                  <a:gs pos="0">
                    <a:srgbClr val="FFC000"/>
                  </a:gs>
                  <a:gs pos="100000">
                    <a:srgbClr val="FFEA8F"/>
                  </a:gs>
                </a:gsLst>
                <a:lin ang="5400000" scaled="1"/>
                <a:tileRect/>
              </a:gra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0" rtlCol="0" anchor="ctr"/>
            <a:lstStyle/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Sample Text</a:t>
              </a:r>
            </a:p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MODERATE FEATURE</a:t>
              </a:r>
            </a:p>
          </p:txBody>
        </p:sp>
        <p:sp>
          <p:nvSpPr>
            <p:cNvPr id="161" name="Oval 160"/>
            <p:cNvSpPr/>
            <p:nvPr/>
          </p:nvSpPr>
          <p:spPr>
            <a:xfrm>
              <a:off x="5386935" y="1894824"/>
              <a:ext cx="320040" cy="320040"/>
            </a:xfrm>
            <a:prstGeom prst="ellipse">
              <a:avLst/>
            </a:prstGeom>
            <a:gradFill flip="none" rotWithShape="1">
              <a:gsLst>
                <a:gs pos="90000">
                  <a:srgbClr val="FFD52F"/>
                </a:gs>
                <a:gs pos="46000">
                  <a:srgbClr val="FFCF01"/>
                </a:gs>
                <a:gs pos="96000">
                  <a:srgbClr val="FFDC6D"/>
                </a:gs>
                <a:gs pos="0">
                  <a:srgbClr val="F39409"/>
                </a:gs>
              </a:gsLst>
              <a:lin ang="18900000" scaled="1"/>
              <a:tileRect/>
            </a:gradFill>
            <a:ln w="19050">
              <a:solidFill>
                <a:schemeClr val="bg1">
                  <a:lumMod val="95000"/>
                </a:schemeClr>
              </a:solidFill>
              <a:miter lim="800000"/>
            </a:ln>
            <a:effectLst/>
            <a:scene3d>
              <a:camera prst="orthographicFront"/>
              <a:lightRig rig="glow" dir="t">
                <a:rot lat="0" lon="0" rev="2700000"/>
              </a:lightRig>
            </a:scene3d>
            <a:sp3d>
              <a:bevelT w="254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1440" rIns="91440" bIns="0" rtlCol="0" anchor="ctr"/>
            <a:lstStyle/>
            <a:p>
              <a:pPr algn="ctr"/>
              <a:r>
                <a:rPr lang="en-US" sz="2800" b="1" dirty="0">
                  <a:effectLst>
                    <a:outerShdw blurRad="38100" dist="12700" dir="5400000" algn="t" rotWithShape="0">
                      <a:prstClr val="black">
                        <a:alpha val="40000"/>
                      </a:prstClr>
                    </a:outerShdw>
                  </a:effectLst>
                </a:rPr>
                <a:t>~</a:t>
              </a:r>
            </a:p>
          </p:txBody>
        </p:sp>
      </p:grpSp>
      <p:grpSp>
        <p:nvGrpSpPr>
          <p:cNvPr id="156" name="Group 155"/>
          <p:cNvGrpSpPr/>
          <p:nvPr/>
        </p:nvGrpSpPr>
        <p:grpSpPr>
          <a:xfrm>
            <a:off x="6720840" y="5465016"/>
            <a:ext cx="2042160" cy="457200"/>
            <a:chOff x="5334000" y="914400"/>
            <a:chExt cx="2042160" cy="457200"/>
          </a:xfrm>
        </p:grpSpPr>
        <p:sp>
          <p:nvSpPr>
            <p:cNvPr id="158" name="Rectangle 157"/>
            <p:cNvSpPr/>
            <p:nvPr/>
          </p:nvSpPr>
          <p:spPr>
            <a:xfrm>
              <a:off x="5334000" y="914400"/>
              <a:ext cx="2042160" cy="457200"/>
            </a:xfrm>
            <a:prstGeom prst="rect">
              <a:avLst/>
            </a:prstGeom>
            <a:gradFill flip="none" rotWithShape="1">
              <a:gsLst>
                <a:gs pos="100000">
                  <a:srgbClr val="FF0000"/>
                </a:gs>
                <a:gs pos="0">
                  <a:srgbClr val="820000"/>
                </a:gs>
                <a:gs pos="24000">
                  <a:srgbClr val="C00000"/>
                </a:gs>
              </a:gsLst>
              <a:lin ang="16200000" scaled="1"/>
              <a:tileRect/>
            </a:gradFill>
            <a:ln w="19050">
              <a:gradFill flip="none" rotWithShape="1">
                <a:gsLst>
                  <a:gs pos="0">
                    <a:srgbClr val="C00000"/>
                  </a:gs>
                  <a:gs pos="100000">
                    <a:srgbClr val="FF0000"/>
                  </a:gs>
                </a:gsLst>
                <a:lin ang="5400000" scaled="1"/>
                <a:tileRect/>
              </a:gra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0" rtlCol="0" anchor="ctr"/>
            <a:lstStyle/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Sample Text</a:t>
              </a:r>
            </a:p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BAD FEATURE</a:t>
              </a:r>
            </a:p>
          </p:txBody>
        </p:sp>
        <p:sp>
          <p:nvSpPr>
            <p:cNvPr id="159" name="Oval 158"/>
            <p:cNvSpPr/>
            <p:nvPr/>
          </p:nvSpPr>
          <p:spPr>
            <a:xfrm>
              <a:off x="5386935" y="967740"/>
              <a:ext cx="320040" cy="320040"/>
            </a:xfrm>
            <a:prstGeom prst="ellipse">
              <a:avLst/>
            </a:prstGeom>
            <a:gradFill flip="none" rotWithShape="1">
              <a:gsLst>
                <a:gs pos="100000">
                  <a:srgbClr val="FF0000"/>
                </a:gs>
                <a:gs pos="0">
                  <a:srgbClr val="820000"/>
                </a:gs>
                <a:gs pos="24000">
                  <a:srgbClr val="C00000"/>
                </a:gs>
              </a:gsLst>
              <a:lin ang="18900000" scaled="1"/>
              <a:tileRect/>
            </a:gradFill>
            <a:ln w="19050">
              <a:solidFill>
                <a:srgbClr val="FF9393"/>
              </a:solidFill>
              <a:miter lim="800000"/>
            </a:ln>
            <a:effectLst/>
            <a:scene3d>
              <a:camera prst="orthographicFront"/>
              <a:lightRig rig="glow" dir="t">
                <a:rot lat="0" lon="0" rev="2700000"/>
              </a:lightRig>
            </a:scene3d>
            <a:sp3d>
              <a:bevelT w="254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1440" rIns="91440" bIns="91440" rtlCol="0" anchor="ctr"/>
            <a:lstStyle/>
            <a:p>
              <a:pPr algn="ctr"/>
              <a:r>
                <a:rPr lang="en-US" b="1" dirty="0"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sym typeface="Wingdings"/>
                </a:rPr>
                <a:t>X</a:t>
              </a:r>
              <a:endParaRPr lang="en-US" b="1" dirty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157" name="Rectangle 156"/>
          <p:cNvSpPr/>
          <p:nvPr/>
        </p:nvSpPr>
        <p:spPr>
          <a:xfrm>
            <a:off x="411480" y="5465016"/>
            <a:ext cx="2209800" cy="457200"/>
          </a:xfrm>
          <a:prstGeom prst="rect">
            <a:avLst/>
          </a:prstGeom>
          <a:gradFill flip="none" rotWithShape="1">
            <a:gsLst>
              <a:gs pos="100000">
                <a:schemeClr val="tx1">
                  <a:lumMod val="65000"/>
                  <a:lumOff val="35000"/>
                </a:schemeClr>
              </a:gs>
              <a:gs pos="0">
                <a:schemeClr val="tx1">
                  <a:lumMod val="75000"/>
                  <a:lumOff val="25000"/>
                </a:schemeClr>
              </a:gs>
            </a:gsLst>
            <a:lin ang="0" scaled="1"/>
            <a:tileRect/>
          </a:gradFill>
          <a:ln w="19050">
            <a:solidFill>
              <a:schemeClr val="bg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91440" bIns="45720" rtlCol="0" anchor="ctr"/>
          <a:lstStyle/>
          <a:p>
            <a:pPr>
              <a:lnSpc>
                <a:spcPts val="1300"/>
              </a:lnSpc>
            </a:pPr>
            <a:r>
              <a:rPr lang="en-US" sz="1400" b="1" dirty="0" smtClean="0">
                <a:effectLst>
                  <a:outerShdw blurRad="63500" dist="25400" dir="5400000" algn="t" rotWithShape="0">
                    <a:prstClr val="black">
                      <a:alpha val="30000"/>
                    </a:prstClr>
                  </a:outerShdw>
                </a:effectLst>
                <a:cs typeface="Arial" pitchFamily="34" charset="0"/>
              </a:rPr>
              <a:t>Sample criteria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2621280" y="5922216"/>
            <a:ext cx="2042160" cy="630984"/>
            <a:chOff x="2621280" y="5998416"/>
            <a:chExt cx="2042160" cy="630984"/>
          </a:xfrm>
        </p:grpSpPr>
        <p:sp>
          <p:nvSpPr>
            <p:cNvPr id="173" name="Rectangle 172"/>
            <p:cNvSpPr/>
            <p:nvPr/>
          </p:nvSpPr>
          <p:spPr>
            <a:xfrm>
              <a:off x="2621280" y="5998416"/>
              <a:ext cx="2042160" cy="630984"/>
            </a:xfrm>
            <a:prstGeom prst="rect">
              <a:avLst/>
            </a:prstGeom>
            <a:gradFill flip="none" rotWithShape="1">
              <a:gsLst>
                <a:gs pos="42000">
                  <a:srgbClr val="86CD45"/>
                </a:gs>
                <a:gs pos="100000">
                  <a:srgbClr val="9AE785"/>
                </a:gs>
                <a:gs pos="0">
                  <a:srgbClr val="13893D"/>
                </a:gs>
              </a:gsLst>
              <a:lin ang="16200000" scaled="1"/>
              <a:tileRect/>
            </a:gradFill>
            <a:ln w="19050">
              <a:gradFill flip="none" rotWithShape="1">
                <a:gsLst>
                  <a:gs pos="0">
                    <a:srgbClr val="1DBA5F"/>
                  </a:gs>
                  <a:gs pos="100000">
                    <a:srgbClr val="DBFABE"/>
                  </a:gs>
                </a:gsLst>
                <a:lin ang="5400000" scaled="1"/>
                <a:tileRect/>
              </a:gra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0" tIns="91440" bIns="0" rtlCol="0" anchor="ctr"/>
            <a:lstStyle/>
            <a:p>
              <a:pPr>
                <a:lnSpc>
                  <a:spcPts val="1300"/>
                </a:lnSpc>
              </a:pPr>
              <a:r>
                <a:rPr lang="en-US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ACCEPTABLE</a:t>
              </a:r>
            </a:p>
          </p:txBody>
        </p:sp>
        <p:sp>
          <p:nvSpPr>
            <p:cNvPr id="174" name="Oval 173"/>
            <p:cNvSpPr/>
            <p:nvPr/>
          </p:nvSpPr>
          <p:spPr>
            <a:xfrm>
              <a:off x="2674215" y="6153888"/>
              <a:ext cx="320040" cy="320040"/>
            </a:xfrm>
            <a:prstGeom prst="ellipse">
              <a:avLst/>
            </a:prstGeom>
            <a:gradFill flip="none" rotWithShape="1">
              <a:gsLst>
                <a:gs pos="49000">
                  <a:srgbClr val="7CCD45"/>
                </a:gs>
                <a:gs pos="100000">
                  <a:srgbClr val="9AE785"/>
                </a:gs>
                <a:gs pos="0">
                  <a:srgbClr val="0C5827"/>
                </a:gs>
              </a:gsLst>
              <a:lin ang="18000000" scaled="0"/>
              <a:tileRect/>
            </a:gradFill>
            <a:ln w="19050">
              <a:noFill/>
              <a:miter lim="800000"/>
            </a:ln>
            <a:effectLst/>
            <a:scene3d>
              <a:camera prst="orthographicFront"/>
              <a:lightRig rig="glow" dir="t">
                <a:rot lat="0" lon="0" rev="2700000"/>
              </a:lightRig>
            </a:scene3d>
            <a:sp3d>
              <a:bevelT w="254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9728" rIns="109728" bIns="45720" rtlCol="0" anchor="ctr"/>
            <a:lstStyle/>
            <a:p>
              <a:pPr algn="ctr"/>
              <a:r>
                <a:rPr lang="en-US" b="1" dirty="0"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sym typeface="Wingdings"/>
                </a:rPr>
                <a:t></a:t>
              </a:r>
              <a:endParaRPr lang="en-US" b="1" dirty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4663440" y="5922216"/>
            <a:ext cx="2042160" cy="630984"/>
            <a:chOff x="4663440" y="5998416"/>
            <a:chExt cx="2042160" cy="630984"/>
          </a:xfrm>
        </p:grpSpPr>
        <p:sp>
          <p:nvSpPr>
            <p:cNvPr id="171" name="Rectangle 170"/>
            <p:cNvSpPr/>
            <p:nvPr/>
          </p:nvSpPr>
          <p:spPr>
            <a:xfrm>
              <a:off x="4663440" y="5998416"/>
              <a:ext cx="2042160" cy="630984"/>
            </a:xfrm>
            <a:prstGeom prst="rect">
              <a:avLst/>
            </a:prstGeom>
            <a:gradFill flip="none" rotWithShape="1">
              <a:gsLst>
                <a:gs pos="90000">
                  <a:srgbClr val="FFD52F"/>
                </a:gs>
                <a:gs pos="46000">
                  <a:srgbClr val="FFCF01"/>
                </a:gs>
                <a:gs pos="96000">
                  <a:srgbClr val="FFDC6D"/>
                </a:gs>
                <a:gs pos="0">
                  <a:srgbClr val="F39409"/>
                </a:gs>
              </a:gsLst>
              <a:lin ang="16200000" scaled="1"/>
              <a:tileRect/>
            </a:gradFill>
            <a:ln w="19050">
              <a:gradFill flip="none" rotWithShape="1">
                <a:gsLst>
                  <a:gs pos="0">
                    <a:srgbClr val="FFC000"/>
                  </a:gs>
                  <a:gs pos="100000">
                    <a:srgbClr val="FFEA8F"/>
                  </a:gs>
                </a:gsLst>
                <a:lin ang="5400000" scaled="1"/>
                <a:tileRect/>
              </a:gra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0" tIns="91440" bIns="0" rtlCol="0" anchor="ctr"/>
            <a:lstStyle/>
            <a:p>
              <a:pPr>
                <a:lnSpc>
                  <a:spcPts val="1300"/>
                </a:lnSpc>
              </a:pPr>
              <a:r>
                <a:rPr lang="en-US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CONSIDERABLE</a:t>
              </a:r>
            </a:p>
          </p:txBody>
        </p:sp>
        <p:sp>
          <p:nvSpPr>
            <p:cNvPr id="172" name="Oval 171"/>
            <p:cNvSpPr/>
            <p:nvPr/>
          </p:nvSpPr>
          <p:spPr>
            <a:xfrm>
              <a:off x="4716375" y="6153888"/>
              <a:ext cx="320040" cy="320040"/>
            </a:xfrm>
            <a:prstGeom prst="ellipse">
              <a:avLst/>
            </a:prstGeom>
            <a:gradFill flip="none" rotWithShape="1">
              <a:gsLst>
                <a:gs pos="90000">
                  <a:srgbClr val="FFD52F"/>
                </a:gs>
                <a:gs pos="46000">
                  <a:srgbClr val="FFCF01"/>
                </a:gs>
                <a:gs pos="96000">
                  <a:srgbClr val="FFDC6D"/>
                </a:gs>
                <a:gs pos="0">
                  <a:srgbClr val="F39409"/>
                </a:gs>
              </a:gsLst>
              <a:lin ang="18900000" scaled="1"/>
              <a:tileRect/>
            </a:gradFill>
            <a:ln w="19050">
              <a:solidFill>
                <a:schemeClr val="bg1">
                  <a:lumMod val="95000"/>
                </a:schemeClr>
              </a:solidFill>
              <a:miter lim="800000"/>
            </a:ln>
            <a:effectLst/>
            <a:scene3d>
              <a:camera prst="orthographicFront"/>
              <a:lightRig rig="glow" dir="t">
                <a:rot lat="0" lon="0" rev="2700000"/>
              </a:lightRig>
            </a:scene3d>
            <a:sp3d>
              <a:bevelT w="254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1440" rIns="91440" bIns="0" rtlCol="0" anchor="ctr"/>
            <a:lstStyle/>
            <a:p>
              <a:pPr algn="ctr"/>
              <a:r>
                <a:rPr lang="en-US" sz="2800" b="1" dirty="0">
                  <a:effectLst>
                    <a:outerShdw blurRad="38100" dist="12700" dir="5400000" algn="t" rotWithShape="0">
                      <a:prstClr val="black">
                        <a:alpha val="40000"/>
                      </a:prstClr>
                    </a:outerShdw>
                  </a:effectLst>
                </a:rPr>
                <a:t>~</a:t>
              </a:r>
            </a:p>
          </p:txBody>
        </p:sp>
      </p:grpSp>
      <p:sp>
        <p:nvSpPr>
          <p:cNvPr id="168" name="Rectangle 167"/>
          <p:cNvSpPr/>
          <p:nvPr/>
        </p:nvSpPr>
        <p:spPr>
          <a:xfrm>
            <a:off x="411480" y="5922216"/>
            <a:ext cx="2209800" cy="630984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</a:gsLst>
            <a:lin ang="16200000" scaled="1"/>
            <a:tileRect/>
          </a:gradFill>
          <a:ln w="19050">
            <a:solidFill>
              <a:schemeClr val="bg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91440" bIns="0" rtlCol="0" anchor="ctr"/>
          <a:lstStyle/>
          <a:p>
            <a:pPr>
              <a:lnSpc>
                <a:spcPts val="1300"/>
              </a:lnSpc>
            </a:pPr>
            <a:r>
              <a:rPr lang="en-US" b="1" dirty="0" smtClean="0">
                <a:effectLst>
                  <a:outerShdw blurRad="63500" dist="25400" dir="5400000" algn="t" rotWithShape="0">
                    <a:prstClr val="black">
                      <a:alpha val="30000"/>
                    </a:prstClr>
                  </a:outerShdw>
                </a:effectLst>
                <a:cs typeface="Arial" pitchFamily="34" charset="0"/>
              </a:rPr>
              <a:t>Conclusion</a:t>
            </a:r>
          </a:p>
        </p:txBody>
      </p:sp>
      <p:grpSp>
        <p:nvGrpSpPr>
          <p:cNvPr id="176" name="Group 175"/>
          <p:cNvGrpSpPr/>
          <p:nvPr/>
        </p:nvGrpSpPr>
        <p:grpSpPr>
          <a:xfrm>
            <a:off x="4663440" y="3183194"/>
            <a:ext cx="2042160" cy="457200"/>
            <a:chOff x="3124200" y="1841484"/>
            <a:chExt cx="2042160" cy="457200"/>
          </a:xfrm>
        </p:grpSpPr>
        <p:sp>
          <p:nvSpPr>
            <p:cNvPr id="177" name="Rectangle 176"/>
            <p:cNvSpPr/>
            <p:nvPr/>
          </p:nvSpPr>
          <p:spPr>
            <a:xfrm>
              <a:off x="3124200" y="1841484"/>
              <a:ext cx="2042160" cy="457200"/>
            </a:xfrm>
            <a:prstGeom prst="rect">
              <a:avLst/>
            </a:prstGeom>
            <a:gradFill flip="none" rotWithShape="1">
              <a:gsLst>
                <a:gs pos="42000">
                  <a:srgbClr val="86CD45"/>
                </a:gs>
                <a:gs pos="100000">
                  <a:srgbClr val="9AE785"/>
                </a:gs>
                <a:gs pos="0">
                  <a:srgbClr val="13893D"/>
                </a:gs>
              </a:gsLst>
              <a:lin ang="16200000" scaled="1"/>
              <a:tileRect/>
            </a:gradFill>
            <a:ln w="19050">
              <a:gradFill flip="none" rotWithShape="1">
                <a:gsLst>
                  <a:gs pos="0">
                    <a:srgbClr val="1DBA5F"/>
                  </a:gs>
                  <a:gs pos="100000">
                    <a:srgbClr val="DBFABE"/>
                  </a:gs>
                </a:gsLst>
                <a:lin ang="5400000" scaled="1"/>
                <a:tileRect/>
              </a:gra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0" rtlCol="0" anchor="ctr"/>
            <a:lstStyle/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Sample Text</a:t>
              </a:r>
            </a:p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GOOD FEATURE</a:t>
              </a:r>
            </a:p>
          </p:txBody>
        </p:sp>
        <p:sp>
          <p:nvSpPr>
            <p:cNvPr id="178" name="Oval 177"/>
            <p:cNvSpPr/>
            <p:nvPr/>
          </p:nvSpPr>
          <p:spPr>
            <a:xfrm>
              <a:off x="3177135" y="1894824"/>
              <a:ext cx="320040" cy="320040"/>
            </a:xfrm>
            <a:prstGeom prst="ellipse">
              <a:avLst/>
            </a:prstGeom>
            <a:gradFill flip="none" rotWithShape="1">
              <a:gsLst>
                <a:gs pos="49000">
                  <a:srgbClr val="7CCD45"/>
                </a:gs>
                <a:gs pos="100000">
                  <a:srgbClr val="9AE785"/>
                </a:gs>
                <a:gs pos="0">
                  <a:srgbClr val="0C5827"/>
                </a:gs>
              </a:gsLst>
              <a:lin ang="18000000" scaled="0"/>
              <a:tileRect/>
            </a:gradFill>
            <a:ln w="19050">
              <a:noFill/>
              <a:miter lim="800000"/>
            </a:ln>
            <a:effectLst/>
            <a:scene3d>
              <a:camera prst="orthographicFront"/>
              <a:lightRig rig="glow" dir="t">
                <a:rot lat="0" lon="0" rev="2700000"/>
              </a:lightRig>
            </a:scene3d>
            <a:sp3d>
              <a:bevelT w="254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9728" rIns="109728" bIns="45720" rtlCol="0" anchor="ctr"/>
            <a:lstStyle/>
            <a:p>
              <a:pPr algn="ctr"/>
              <a:r>
                <a:rPr lang="en-US" b="1" dirty="0"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sym typeface="Wingdings"/>
                </a:rPr>
                <a:t></a:t>
              </a:r>
              <a:endParaRPr lang="en-US" b="1" dirty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grpSp>
        <p:nvGrpSpPr>
          <p:cNvPr id="179" name="Group 178"/>
          <p:cNvGrpSpPr/>
          <p:nvPr/>
        </p:nvGrpSpPr>
        <p:grpSpPr>
          <a:xfrm>
            <a:off x="2621280" y="5465016"/>
            <a:ext cx="2042160" cy="457200"/>
            <a:chOff x="5334000" y="1841484"/>
            <a:chExt cx="2042160" cy="457200"/>
          </a:xfrm>
        </p:grpSpPr>
        <p:sp>
          <p:nvSpPr>
            <p:cNvPr id="180" name="Rectangle 179"/>
            <p:cNvSpPr/>
            <p:nvPr/>
          </p:nvSpPr>
          <p:spPr>
            <a:xfrm>
              <a:off x="5334000" y="1841484"/>
              <a:ext cx="2042160" cy="457200"/>
            </a:xfrm>
            <a:prstGeom prst="rect">
              <a:avLst/>
            </a:prstGeom>
            <a:gradFill flip="none" rotWithShape="1">
              <a:gsLst>
                <a:gs pos="90000">
                  <a:srgbClr val="FFD52F"/>
                </a:gs>
                <a:gs pos="46000">
                  <a:srgbClr val="FFCF01"/>
                </a:gs>
                <a:gs pos="96000">
                  <a:srgbClr val="FFDC6D"/>
                </a:gs>
                <a:gs pos="0">
                  <a:srgbClr val="F39409"/>
                </a:gs>
              </a:gsLst>
              <a:lin ang="16200000" scaled="1"/>
              <a:tileRect/>
            </a:gradFill>
            <a:ln w="19050">
              <a:gradFill flip="none" rotWithShape="1">
                <a:gsLst>
                  <a:gs pos="0">
                    <a:srgbClr val="FFC000"/>
                  </a:gs>
                  <a:gs pos="100000">
                    <a:srgbClr val="FFEA8F"/>
                  </a:gs>
                </a:gsLst>
                <a:lin ang="5400000" scaled="1"/>
                <a:tileRect/>
              </a:gra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0" rtlCol="0" anchor="ctr"/>
            <a:lstStyle/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Sample Text</a:t>
              </a:r>
            </a:p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MODERATE FEATURE</a:t>
              </a:r>
            </a:p>
          </p:txBody>
        </p:sp>
        <p:sp>
          <p:nvSpPr>
            <p:cNvPr id="181" name="Oval 180"/>
            <p:cNvSpPr/>
            <p:nvPr/>
          </p:nvSpPr>
          <p:spPr>
            <a:xfrm>
              <a:off x="5386935" y="1894824"/>
              <a:ext cx="320040" cy="320040"/>
            </a:xfrm>
            <a:prstGeom prst="ellipse">
              <a:avLst/>
            </a:prstGeom>
            <a:gradFill flip="none" rotWithShape="1">
              <a:gsLst>
                <a:gs pos="90000">
                  <a:srgbClr val="FFD52F"/>
                </a:gs>
                <a:gs pos="46000">
                  <a:srgbClr val="FFCF01"/>
                </a:gs>
                <a:gs pos="96000">
                  <a:srgbClr val="FFDC6D"/>
                </a:gs>
                <a:gs pos="0">
                  <a:srgbClr val="F39409"/>
                </a:gs>
              </a:gsLst>
              <a:lin ang="18900000" scaled="1"/>
              <a:tileRect/>
            </a:gradFill>
            <a:ln w="19050">
              <a:solidFill>
                <a:schemeClr val="bg1">
                  <a:lumMod val="95000"/>
                </a:schemeClr>
              </a:solidFill>
              <a:miter lim="800000"/>
            </a:ln>
            <a:effectLst/>
            <a:scene3d>
              <a:camera prst="orthographicFront"/>
              <a:lightRig rig="glow" dir="t">
                <a:rot lat="0" lon="0" rev="2700000"/>
              </a:lightRig>
            </a:scene3d>
            <a:sp3d>
              <a:bevelT w="254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1440" rIns="91440" bIns="0" rtlCol="0" anchor="ctr"/>
            <a:lstStyle/>
            <a:p>
              <a:pPr algn="ctr"/>
              <a:r>
                <a:rPr lang="en-US" sz="2800" b="1" dirty="0">
                  <a:effectLst>
                    <a:outerShdw blurRad="38100" dist="12700" dir="5400000" algn="t" rotWithShape="0">
                      <a:prstClr val="black">
                        <a:alpha val="40000"/>
                      </a:prstClr>
                    </a:outerShdw>
                  </a:effectLst>
                </a:rPr>
                <a:t>~</a:t>
              </a:r>
            </a:p>
          </p:txBody>
        </p:sp>
      </p:grpSp>
      <p:grpSp>
        <p:nvGrpSpPr>
          <p:cNvPr id="182" name="Group 181"/>
          <p:cNvGrpSpPr/>
          <p:nvPr/>
        </p:nvGrpSpPr>
        <p:grpSpPr>
          <a:xfrm>
            <a:off x="2621280" y="5011994"/>
            <a:ext cx="2042160" cy="457200"/>
            <a:chOff x="5334000" y="914400"/>
            <a:chExt cx="2042160" cy="457200"/>
          </a:xfrm>
        </p:grpSpPr>
        <p:sp>
          <p:nvSpPr>
            <p:cNvPr id="183" name="Rectangle 182"/>
            <p:cNvSpPr/>
            <p:nvPr/>
          </p:nvSpPr>
          <p:spPr>
            <a:xfrm>
              <a:off x="5334000" y="914400"/>
              <a:ext cx="2042160" cy="457200"/>
            </a:xfrm>
            <a:prstGeom prst="rect">
              <a:avLst/>
            </a:prstGeom>
            <a:gradFill flip="none" rotWithShape="1">
              <a:gsLst>
                <a:gs pos="100000">
                  <a:srgbClr val="FF0000"/>
                </a:gs>
                <a:gs pos="0">
                  <a:srgbClr val="820000"/>
                </a:gs>
                <a:gs pos="24000">
                  <a:srgbClr val="C00000"/>
                </a:gs>
              </a:gsLst>
              <a:lin ang="16200000" scaled="1"/>
              <a:tileRect/>
            </a:gradFill>
            <a:ln w="19050">
              <a:gradFill flip="none" rotWithShape="1">
                <a:gsLst>
                  <a:gs pos="0">
                    <a:srgbClr val="C00000"/>
                  </a:gs>
                  <a:gs pos="100000">
                    <a:srgbClr val="FF0000"/>
                  </a:gs>
                </a:gsLst>
                <a:lin ang="5400000" scaled="1"/>
                <a:tileRect/>
              </a:gra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0" rtlCol="0" anchor="ctr"/>
            <a:lstStyle/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Sample Text</a:t>
              </a:r>
            </a:p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BAD FEATURE</a:t>
              </a:r>
            </a:p>
          </p:txBody>
        </p:sp>
        <p:sp>
          <p:nvSpPr>
            <p:cNvPr id="184" name="Oval 183"/>
            <p:cNvSpPr/>
            <p:nvPr/>
          </p:nvSpPr>
          <p:spPr>
            <a:xfrm>
              <a:off x="5386935" y="967740"/>
              <a:ext cx="320040" cy="320040"/>
            </a:xfrm>
            <a:prstGeom prst="ellipse">
              <a:avLst/>
            </a:prstGeom>
            <a:gradFill flip="none" rotWithShape="1">
              <a:gsLst>
                <a:gs pos="100000">
                  <a:srgbClr val="FF0000"/>
                </a:gs>
                <a:gs pos="0">
                  <a:srgbClr val="820000"/>
                </a:gs>
                <a:gs pos="24000">
                  <a:srgbClr val="C00000"/>
                </a:gs>
              </a:gsLst>
              <a:lin ang="18900000" scaled="1"/>
              <a:tileRect/>
            </a:gradFill>
            <a:ln w="19050">
              <a:solidFill>
                <a:srgbClr val="FF9393"/>
              </a:solidFill>
              <a:miter lim="800000"/>
            </a:ln>
            <a:effectLst/>
            <a:scene3d>
              <a:camera prst="orthographicFront"/>
              <a:lightRig rig="glow" dir="t">
                <a:rot lat="0" lon="0" rev="2700000"/>
              </a:lightRig>
            </a:scene3d>
            <a:sp3d>
              <a:bevelT w="254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1440" rIns="91440" bIns="91440" rtlCol="0" anchor="ctr"/>
            <a:lstStyle/>
            <a:p>
              <a:pPr algn="ctr"/>
              <a:r>
                <a:rPr lang="en-US" b="1" dirty="0"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sym typeface="Wingdings"/>
                </a:rPr>
                <a:t>X</a:t>
              </a:r>
              <a:endParaRPr lang="en-US" b="1" dirty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grpSp>
        <p:nvGrpSpPr>
          <p:cNvPr id="188" name="Group 187"/>
          <p:cNvGrpSpPr/>
          <p:nvPr/>
        </p:nvGrpSpPr>
        <p:grpSpPr>
          <a:xfrm>
            <a:off x="6720840" y="2277643"/>
            <a:ext cx="2042160" cy="457200"/>
            <a:chOff x="3124200" y="1841484"/>
            <a:chExt cx="2042160" cy="457200"/>
          </a:xfrm>
        </p:grpSpPr>
        <p:sp>
          <p:nvSpPr>
            <p:cNvPr id="189" name="Rectangle 188"/>
            <p:cNvSpPr/>
            <p:nvPr/>
          </p:nvSpPr>
          <p:spPr>
            <a:xfrm>
              <a:off x="3124200" y="1841484"/>
              <a:ext cx="2042160" cy="457200"/>
            </a:xfrm>
            <a:prstGeom prst="rect">
              <a:avLst/>
            </a:prstGeom>
            <a:gradFill flip="none" rotWithShape="1">
              <a:gsLst>
                <a:gs pos="42000">
                  <a:srgbClr val="86CD45"/>
                </a:gs>
                <a:gs pos="100000">
                  <a:srgbClr val="9AE785"/>
                </a:gs>
                <a:gs pos="0">
                  <a:srgbClr val="13893D"/>
                </a:gs>
              </a:gsLst>
              <a:lin ang="16200000" scaled="1"/>
              <a:tileRect/>
            </a:gradFill>
            <a:ln w="19050">
              <a:gradFill flip="none" rotWithShape="1">
                <a:gsLst>
                  <a:gs pos="0">
                    <a:srgbClr val="1DBA5F"/>
                  </a:gs>
                  <a:gs pos="100000">
                    <a:srgbClr val="DBFABE"/>
                  </a:gs>
                </a:gsLst>
                <a:lin ang="5400000" scaled="1"/>
                <a:tileRect/>
              </a:gra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0" rtlCol="0" anchor="ctr"/>
            <a:lstStyle/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Sample Text</a:t>
              </a:r>
            </a:p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GOOD FEATURE</a:t>
              </a:r>
            </a:p>
          </p:txBody>
        </p:sp>
        <p:sp>
          <p:nvSpPr>
            <p:cNvPr id="190" name="Oval 189"/>
            <p:cNvSpPr/>
            <p:nvPr/>
          </p:nvSpPr>
          <p:spPr>
            <a:xfrm>
              <a:off x="3177135" y="1894824"/>
              <a:ext cx="320040" cy="320040"/>
            </a:xfrm>
            <a:prstGeom prst="ellipse">
              <a:avLst/>
            </a:prstGeom>
            <a:gradFill flip="none" rotWithShape="1">
              <a:gsLst>
                <a:gs pos="49000">
                  <a:srgbClr val="7CCD45"/>
                </a:gs>
                <a:gs pos="100000">
                  <a:srgbClr val="9AE785"/>
                </a:gs>
                <a:gs pos="0">
                  <a:srgbClr val="0C5827"/>
                </a:gs>
              </a:gsLst>
              <a:lin ang="18000000" scaled="0"/>
              <a:tileRect/>
            </a:gradFill>
            <a:ln w="19050">
              <a:noFill/>
              <a:miter lim="800000"/>
            </a:ln>
            <a:effectLst/>
            <a:scene3d>
              <a:camera prst="orthographicFront"/>
              <a:lightRig rig="glow" dir="t">
                <a:rot lat="0" lon="0" rev="2700000"/>
              </a:lightRig>
            </a:scene3d>
            <a:sp3d>
              <a:bevelT w="254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9728" rIns="109728" bIns="45720" rtlCol="0" anchor="ctr"/>
            <a:lstStyle/>
            <a:p>
              <a:pPr algn="ctr"/>
              <a:r>
                <a:rPr lang="en-US" b="1" dirty="0"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sym typeface="Wingdings"/>
                </a:rPr>
                <a:t></a:t>
              </a:r>
              <a:endParaRPr lang="en-US" b="1" dirty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grpSp>
        <p:nvGrpSpPr>
          <p:cNvPr id="191" name="Group 190"/>
          <p:cNvGrpSpPr/>
          <p:nvPr/>
        </p:nvGrpSpPr>
        <p:grpSpPr>
          <a:xfrm>
            <a:off x="6720840" y="5011994"/>
            <a:ext cx="2042160" cy="457200"/>
            <a:chOff x="5334000" y="1841484"/>
            <a:chExt cx="2042160" cy="457200"/>
          </a:xfrm>
        </p:grpSpPr>
        <p:sp>
          <p:nvSpPr>
            <p:cNvPr id="192" name="Rectangle 191"/>
            <p:cNvSpPr/>
            <p:nvPr/>
          </p:nvSpPr>
          <p:spPr>
            <a:xfrm>
              <a:off x="5334000" y="1841484"/>
              <a:ext cx="2042160" cy="457200"/>
            </a:xfrm>
            <a:prstGeom prst="rect">
              <a:avLst/>
            </a:prstGeom>
            <a:gradFill flip="none" rotWithShape="1">
              <a:gsLst>
                <a:gs pos="90000">
                  <a:srgbClr val="FFD52F"/>
                </a:gs>
                <a:gs pos="46000">
                  <a:srgbClr val="FFCF01"/>
                </a:gs>
                <a:gs pos="96000">
                  <a:srgbClr val="FFDC6D"/>
                </a:gs>
                <a:gs pos="0">
                  <a:srgbClr val="F39409"/>
                </a:gs>
              </a:gsLst>
              <a:lin ang="16200000" scaled="1"/>
              <a:tileRect/>
            </a:gradFill>
            <a:ln w="19050">
              <a:gradFill flip="none" rotWithShape="1">
                <a:gsLst>
                  <a:gs pos="0">
                    <a:srgbClr val="FFC000"/>
                  </a:gs>
                  <a:gs pos="100000">
                    <a:srgbClr val="FFEA8F"/>
                  </a:gs>
                </a:gsLst>
                <a:lin ang="5400000" scaled="1"/>
                <a:tileRect/>
              </a:gra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0" rtlCol="0" anchor="ctr"/>
            <a:lstStyle/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Sample Text</a:t>
              </a:r>
            </a:p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MODERATE FEATURE</a:t>
              </a:r>
            </a:p>
          </p:txBody>
        </p:sp>
        <p:sp>
          <p:nvSpPr>
            <p:cNvPr id="193" name="Oval 192"/>
            <p:cNvSpPr/>
            <p:nvPr/>
          </p:nvSpPr>
          <p:spPr>
            <a:xfrm>
              <a:off x="5386935" y="1894824"/>
              <a:ext cx="320040" cy="320040"/>
            </a:xfrm>
            <a:prstGeom prst="ellipse">
              <a:avLst/>
            </a:prstGeom>
            <a:gradFill flip="none" rotWithShape="1">
              <a:gsLst>
                <a:gs pos="90000">
                  <a:srgbClr val="FFD52F"/>
                </a:gs>
                <a:gs pos="46000">
                  <a:srgbClr val="FFCF01"/>
                </a:gs>
                <a:gs pos="96000">
                  <a:srgbClr val="FFDC6D"/>
                </a:gs>
                <a:gs pos="0">
                  <a:srgbClr val="F39409"/>
                </a:gs>
              </a:gsLst>
              <a:lin ang="18900000" scaled="1"/>
              <a:tileRect/>
            </a:gradFill>
            <a:ln w="19050">
              <a:solidFill>
                <a:schemeClr val="bg1">
                  <a:lumMod val="95000"/>
                </a:schemeClr>
              </a:solidFill>
              <a:miter lim="800000"/>
            </a:ln>
            <a:effectLst/>
            <a:scene3d>
              <a:camera prst="orthographicFront"/>
              <a:lightRig rig="glow" dir="t">
                <a:rot lat="0" lon="0" rev="2700000"/>
              </a:lightRig>
            </a:scene3d>
            <a:sp3d>
              <a:bevelT w="254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1440" rIns="91440" bIns="0" rtlCol="0" anchor="ctr"/>
            <a:lstStyle/>
            <a:p>
              <a:pPr algn="ctr"/>
              <a:r>
                <a:rPr lang="en-US" sz="2800" b="1" dirty="0">
                  <a:effectLst>
                    <a:outerShdw blurRad="38100" dist="12700" dir="5400000" algn="t" rotWithShape="0">
                      <a:prstClr val="black">
                        <a:alpha val="40000"/>
                      </a:prstClr>
                    </a:outerShdw>
                  </a:effectLst>
                </a:rPr>
                <a:t>~</a:t>
              </a:r>
            </a:p>
          </p:txBody>
        </p:sp>
      </p:grp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868362"/>
          </a:xfrm>
        </p:spPr>
        <p:txBody>
          <a:bodyPr>
            <a:normAutofit/>
          </a:bodyPr>
          <a:lstStyle/>
          <a:p>
            <a:pPr algn="l"/>
            <a:r>
              <a:rPr lang="en-US" sz="4000" dirty="0"/>
              <a:t>Product Comparison </a:t>
            </a:r>
            <a:r>
              <a:rPr lang="en-US" sz="4000" dirty="0" smtClean="0"/>
              <a:t>Template</a:t>
            </a:r>
            <a:endParaRPr lang="en-US" sz="4000" dirty="0"/>
          </a:p>
        </p:txBody>
      </p:sp>
      <p:grpSp>
        <p:nvGrpSpPr>
          <p:cNvPr id="10" name="Group 9"/>
          <p:cNvGrpSpPr/>
          <p:nvPr/>
        </p:nvGrpSpPr>
        <p:grpSpPr>
          <a:xfrm>
            <a:off x="6720840" y="5922216"/>
            <a:ext cx="2042160" cy="630984"/>
            <a:chOff x="6720840" y="5998416"/>
            <a:chExt cx="2042160" cy="630984"/>
          </a:xfrm>
        </p:grpSpPr>
        <p:sp>
          <p:nvSpPr>
            <p:cNvPr id="108" name="Rectangle 107"/>
            <p:cNvSpPr/>
            <p:nvPr/>
          </p:nvSpPr>
          <p:spPr>
            <a:xfrm>
              <a:off x="6720840" y="5998416"/>
              <a:ext cx="2042160" cy="630984"/>
            </a:xfrm>
            <a:prstGeom prst="rect">
              <a:avLst/>
            </a:prstGeom>
            <a:gradFill flip="none" rotWithShape="1">
              <a:gsLst>
                <a:gs pos="100000">
                  <a:srgbClr val="FF0000"/>
                </a:gs>
                <a:gs pos="0">
                  <a:srgbClr val="820000"/>
                </a:gs>
                <a:gs pos="24000">
                  <a:srgbClr val="C00000"/>
                </a:gs>
              </a:gsLst>
              <a:lin ang="16200000" scaled="1"/>
              <a:tileRect/>
            </a:gradFill>
            <a:ln w="19050">
              <a:gradFill flip="none" rotWithShape="1">
                <a:gsLst>
                  <a:gs pos="0">
                    <a:srgbClr val="C00000"/>
                  </a:gs>
                  <a:gs pos="100000">
                    <a:srgbClr val="FF0000"/>
                  </a:gs>
                </a:gsLst>
                <a:lin ang="5400000" scaled="1"/>
                <a:tileRect/>
              </a:gra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0" tIns="91440" bIns="0" rtlCol="0" anchor="ctr"/>
            <a:lstStyle/>
            <a:p>
              <a:pPr>
                <a:lnSpc>
                  <a:spcPts val="1300"/>
                </a:lnSpc>
              </a:pPr>
              <a:r>
                <a:rPr lang="en-US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REJECTED</a:t>
              </a:r>
            </a:p>
          </p:txBody>
        </p:sp>
        <p:sp>
          <p:nvSpPr>
            <p:cNvPr id="109" name="Oval 108"/>
            <p:cNvSpPr/>
            <p:nvPr/>
          </p:nvSpPr>
          <p:spPr>
            <a:xfrm>
              <a:off x="6773775" y="6153888"/>
              <a:ext cx="320040" cy="320040"/>
            </a:xfrm>
            <a:prstGeom prst="ellipse">
              <a:avLst/>
            </a:prstGeom>
            <a:gradFill flip="none" rotWithShape="1">
              <a:gsLst>
                <a:gs pos="100000">
                  <a:srgbClr val="FF0000"/>
                </a:gs>
                <a:gs pos="0">
                  <a:srgbClr val="820000"/>
                </a:gs>
                <a:gs pos="24000">
                  <a:srgbClr val="C00000"/>
                </a:gs>
              </a:gsLst>
              <a:lin ang="18900000" scaled="1"/>
              <a:tileRect/>
            </a:gradFill>
            <a:ln w="19050">
              <a:solidFill>
                <a:srgbClr val="FF9393"/>
              </a:solidFill>
              <a:miter lim="800000"/>
            </a:ln>
            <a:effectLst/>
            <a:scene3d>
              <a:camera prst="orthographicFront"/>
              <a:lightRig rig="glow" dir="t">
                <a:rot lat="0" lon="0" rev="2700000"/>
              </a:lightRig>
            </a:scene3d>
            <a:sp3d>
              <a:bevelT w="254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1440" rIns="91440" bIns="91440" rtlCol="0" anchor="ctr"/>
            <a:lstStyle/>
            <a:p>
              <a:pPr algn="ctr"/>
              <a:r>
                <a:rPr lang="en-US" b="1" dirty="0"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sym typeface="Wingdings"/>
                </a:rPr>
                <a:t>X</a:t>
              </a:r>
              <a:endParaRPr lang="en-US" b="1" dirty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80749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bg1">
                <a:lumMod val="75000"/>
              </a:schemeClr>
            </a:gs>
            <a:gs pos="0">
              <a:schemeClr val="bg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Group 83"/>
          <p:cNvGrpSpPr/>
          <p:nvPr/>
        </p:nvGrpSpPr>
        <p:grpSpPr>
          <a:xfrm>
            <a:off x="3027074" y="2734843"/>
            <a:ext cx="2804160" cy="457200"/>
            <a:chOff x="2621280" y="2811043"/>
            <a:chExt cx="2804160" cy="457200"/>
          </a:xfrm>
        </p:grpSpPr>
        <p:sp>
          <p:nvSpPr>
            <p:cNvPr id="110" name="Rectangle 109"/>
            <p:cNvSpPr/>
            <p:nvPr/>
          </p:nvSpPr>
          <p:spPr>
            <a:xfrm>
              <a:off x="2621280" y="2811043"/>
              <a:ext cx="2804160" cy="457200"/>
            </a:xfrm>
            <a:prstGeom prst="rect">
              <a:avLst/>
            </a:prstGeom>
            <a:gradFill flip="none" rotWithShape="1">
              <a:gsLst>
                <a:gs pos="42000">
                  <a:srgbClr val="86CD45"/>
                </a:gs>
                <a:gs pos="100000">
                  <a:srgbClr val="9AE785"/>
                </a:gs>
                <a:gs pos="0">
                  <a:srgbClr val="13893D"/>
                </a:gs>
              </a:gsLst>
              <a:lin ang="16200000" scaled="1"/>
              <a:tileRect/>
            </a:gradFill>
            <a:ln w="19050">
              <a:gradFill flip="none" rotWithShape="1">
                <a:gsLst>
                  <a:gs pos="0">
                    <a:srgbClr val="1DBA5F"/>
                  </a:gs>
                  <a:gs pos="100000">
                    <a:srgbClr val="DBFABE"/>
                  </a:gs>
                </a:gsLst>
                <a:lin ang="5400000" scaled="1"/>
                <a:tileRect/>
              </a:gra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0" rtlCol="0" anchor="ctr"/>
            <a:lstStyle/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Sample Text</a:t>
              </a:r>
            </a:p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GOOD FEATURE</a:t>
              </a:r>
            </a:p>
          </p:txBody>
        </p:sp>
        <p:sp>
          <p:nvSpPr>
            <p:cNvPr id="111" name="Oval 110"/>
            <p:cNvSpPr/>
            <p:nvPr/>
          </p:nvSpPr>
          <p:spPr>
            <a:xfrm>
              <a:off x="2674215" y="2864383"/>
              <a:ext cx="320040" cy="320040"/>
            </a:xfrm>
            <a:prstGeom prst="ellipse">
              <a:avLst/>
            </a:prstGeom>
            <a:gradFill flip="none" rotWithShape="1">
              <a:gsLst>
                <a:gs pos="49000">
                  <a:srgbClr val="7CCD45"/>
                </a:gs>
                <a:gs pos="100000">
                  <a:srgbClr val="9AE785"/>
                </a:gs>
                <a:gs pos="0">
                  <a:srgbClr val="0C5827"/>
                </a:gs>
              </a:gsLst>
              <a:lin ang="18000000" scaled="0"/>
              <a:tileRect/>
            </a:gradFill>
            <a:ln w="19050">
              <a:noFill/>
              <a:miter lim="800000"/>
            </a:ln>
            <a:effectLst/>
            <a:scene3d>
              <a:camera prst="orthographicFront"/>
              <a:lightRig rig="glow" dir="t">
                <a:rot lat="0" lon="0" rev="2700000"/>
              </a:lightRig>
            </a:scene3d>
            <a:sp3d>
              <a:bevelT w="254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9728" rIns="109728" bIns="45720" rtlCol="0" anchor="ctr"/>
            <a:lstStyle/>
            <a:p>
              <a:pPr algn="ctr"/>
              <a:r>
                <a:rPr lang="en-US" b="1" dirty="0"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sym typeface="Wingdings"/>
                </a:rPr>
                <a:t></a:t>
              </a:r>
              <a:endParaRPr lang="en-US" b="1" dirty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17" name="Round Same Side Corner Rectangle 16"/>
          <p:cNvSpPr/>
          <p:nvPr/>
        </p:nvSpPr>
        <p:spPr>
          <a:xfrm>
            <a:off x="3027074" y="1066800"/>
            <a:ext cx="2804160" cy="815340"/>
          </a:xfrm>
          <a:prstGeom prst="round2SameRect">
            <a:avLst>
              <a:gd name="adj1" fmla="val 16667"/>
              <a:gd name="adj2" fmla="val 0"/>
            </a:avLst>
          </a:prstGeom>
          <a:solidFill>
            <a:schemeClr val="bg1"/>
          </a:solidFill>
          <a:ln w="28575">
            <a:solidFill>
              <a:schemeClr val="bg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91440" bIns="91440" rtlCol="0" anchor="ctr"/>
          <a:lstStyle/>
          <a:p>
            <a:pPr algn="ctr">
              <a:lnSpc>
                <a:spcPts val="1300"/>
              </a:lnSpc>
            </a:pPr>
            <a:r>
              <a:rPr lang="en-US" dirty="0" smtClean="0">
                <a:solidFill>
                  <a:schemeClr val="tx1"/>
                </a:solidFill>
                <a:effectLst>
                  <a:outerShdw blurRad="63500" dist="25400" dir="5400000" algn="t" rotWithShape="0">
                    <a:prstClr val="black">
                      <a:alpha val="30000"/>
                    </a:prstClr>
                  </a:outerShdw>
                </a:effectLst>
                <a:cs typeface="Arial" pitchFamily="34" charset="0"/>
              </a:rPr>
              <a:t>Product 1</a:t>
            </a:r>
          </a:p>
        </p:txBody>
      </p:sp>
      <p:sp>
        <p:nvSpPr>
          <p:cNvPr id="175" name="Round Same Side Corner Rectangle 174"/>
          <p:cNvSpPr/>
          <p:nvPr/>
        </p:nvSpPr>
        <p:spPr>
          <a:xfrm>
            <a:off x="486696" y="1066800"/>
            <a:ext cx="2535572" cy="815340"/>
          </a:xfrm>
          <a:prstGeom prst="round2SameRect">
            <a:avLst>
              <a:gd name="adj1" fmla="val 16667"/>
              <a:gd name="adj2" fmla="val 0"/>
            </a:avLst>
          </a:prstGeom>
          <a:gradFill flip="none" rotWithShape="1">
            <a:gsLst>
              <a:gs pos="47000">
                <a:schemeClr val="bg1"/>
              </a:gs>
              <a:gs pos="100000">
                <a:schemeClr val="bg1">
                  <a:lumMod val="85000"/>
                </a:schemeClr>
              </a:gs>
              <a:gs pos="0">
                <a:schemeClr val="bg1">
                  <a:lumMod val="85000"/>
                </a:schemeClr>
              </a:gs>
            </a:gsLst>
            <a:lin ang="12600000" scaled="0"/>
            <a:tileRect/>
          </a:gradFill>
          <a:ln w="28575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91440" bIns="0" rtlCol="0" anchor="ctr"/>
          <a:lstStyle/>
          <a:p>
            <a:pPr>
              <a:lnSpc>
                <a:spcPts val="1300"/>
              </a:lnSpc>
            </a:pPr>
            <a:r>
              <a:rPr lang="en-US" sz="2000" b="1" dirty="0">
                <a:solidFill>
                  <a:schemeClr val="tx1"/>
                </a:solidFill>
                <a:effectLst>
                  <a:outerShdw blurRad="63500" dist="25400" dir="5400000" algn="t" rotWithShape="0">
                    <a:prstClr val="black">
                      <a:alpha val="30000"/>
                    </a:prstClr>
                  </a:outerShdw>
                </a:effectLst>
                <a:cs typeface="Arial" pitchFamily="34" charset="0"/>
              </a:rPr>
              <a:t>Best Options</a:t>
            </a:r>
          </a:p>
        </p:txBody>
      </p:sp>
      <p:sp>
        <p:nvSpPr>
          <p:cNvPr id="18" name="Round Same Side Corner Rectangle 17"/>
          <p:cNvSpPr/>
          <p:nvPr/>
        </p:nvSpPr>
        <p:spPr>
          <a:xfrm>
            <a:off x="5831234" y="1066800"/>
            <a:ext cx="2825086" cy="815340"/>
          </a:xfrm>
          <a:prstGeom prst="round2SameRect">
            <a:avLst>
              <a:gd name="adj1" fmla="val 16667"/>
              <a:gd name="adj2" fmla="val 0"/>
            </a:avLst>
          </a:prstGeom>
          <a:solidFill>
            <a:schemeClr val="bg1"/>
          </a:solidFill>
          <a:ln w="28575">
            <a:solidFill>
              <a:schemeClr val="bg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91440" bIns="91440" rtlCol="0" anchor="ctr"/>
          <a:lstStyle/>
          <a:p>
            <a:pPr algn="ctr">
              <a:lnSpc>
                <a:spcPts val="1300"/>
              </a:lnSpc>
            </a:pPr>
            <a:r>
              <a:rPr lang="en-US" dirty="0" smtClean="0">
                <a:solidFill>
                  <a:schemeClr val="tx1"/>
                </a:solidFill>
                <a:effectLst>
                  <a:outerShdw blurRad="63500" dist="25400" dir="5400000" algn="t" rotWithShape="0">
                    <a:prstClr val="black">
                      <a:alpha val="30000"/>
                    </a:prstClr>
                  </a:outerShdw>
                </a:effectLst>
                <a:cs typeface="Arial" pitchFamily="34" charset="0"/>
              </a:rPr>
              <a:t>Product 2</a:t>
            </a:r>
          </a:p>
        </p:txBody>
      </p:sp>
      <p:grpSp>
        <p:nvGrpSpPr>
          <p:cNvPr id="98" name="Group 97"/>
          <p:cNvGrpSpPr/>
          <p:nvPr/>
        </p:nvGrpSpPr>
        <p:grpSpPr>
          <a:xfrm>
            <a:off x="3027074" y="1828800"/>
            <a:ext cx="2804160" cy="457200"/>
            <a:chOff x="2621280" y="1905000"/>
            <a:chExt cx="2804160" cy="457200"/>
          </a:xfrm>
        </p:grpSpPr>
        <p:sp>
          <p:nvSpPr>
            <p:cNvPr id="6" name="Rectangle 5"/>
            <p:cNvSpPr/>
            <p:nvPr/>
          </p:nvSpPr>
          <p:spPr>
            <a:xfrm>
              <a:off x="2621280" y="1905000"/>
              <a:ext cx="2804160" cy="457200"/>
            </a:xfrm>
            <a:prstGeom prst="rect">
              <a:avLst/>
            </a:prstGeom>
            <a:gradFill flip="none" rotWithShape="1">
              <a:gsLst>
                <a:gs pos="42000">
                  <a:srgbClr val="86CD45"/>
                </a:gs>
                <a:gs pos="100000">
                  <a:srgbClr val="9AE785"/>
                </a:gs>
                <a:gs pos="0">
                  <a:srgbClr val="13893D"/>
                </a:gs>
              </a:gsLst>
              <a:lin ang="16200000" scaled="1"/>
              <a:tileRect/>
            </a:gradFill>
            <a:ln w="19050">
              <a:gradFill flip="none" rotWithShape="1">
                <a:gsLst>
                  <a:gs pos="0">
                    <a:srgbClr val="1DBA5F"/>
                  </a:gs>
                  <a:gs pos="100000">
                    <a:srgbClr val="DBFABE"/>
                  </a:gs>
                </a:gsLst>
                <a:lin ang="5400000" scaled="1"/>
                <a:tileRect/>
              </a:gra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0" rtlCol="0" anchor="ctr"/>
            <a:lstStyle/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Sample Text</a:t>
              </a:r>
            </a:p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GOOD FEATURE</a:t>
              </a:r>
            </a:p>
          </p:txBody>
        </p:sp>
        <p:sp>
          <p:nvSpPr>
            <p:cNvPr id="7" name="Oval 6"/>
            <p:cNvSpPr/>
            <p:nvPr/>
          </p:nvSpPr>
          <p:spPr>
            <a:xfrm>
              <a:off x="2674215" y="1958340"/>
              <a:ext cx="320040" cy="320040"/>
            </a:xfrm>
            <a:prstGeom prst="ellipse">
              <a:avLst/>
            </a:prstGeom>
            <a:gradFill flip="none" rotWithShape="1">
              <a:gsLst>
                <a:gs pos="49000">
                  <a:srgbClr val="7CCD45"/>
                </a:gs>
                <a:gs pos="100000">
                  <a:srgbClr val="9AE785"/>
                </a:gs>
                <a:gs pos="0">
                  <a:srgbClr val="0C5827"/>
                </a:gs>
              </a:gsLst>
              <a:lin ang="18000000" scaled="0"/>
              <a:tileRect/>
            </a:gradFill>
            <a:ln w="19050">
              <a:noFill/>
              <a:miter lim="800000"/>
            </a:ln>
            <a:effectLst/>
            <a:scene3d>
              <a:camera prst="orthographicFront"/>
              <a:lightRig rig="glow" dir="t">
                <a:rot lat="0" lon="0" rev="2700000"/>
              </a:lightRig>
            </a:scene3d>
            <a:sp3d>
              <a:bevelT w="254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9728" rIns="109728" bIns="45720" rtlCol="0" anchor="ctr"/>
            <a:lstStyle/>
            <a:p>
              <a:pPr algn="ctr"/>
              <a:r>
                <a:rPr lang="en-US" b="1" dirty="0"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sym typeface="Wingdings"/>
                </a:rPr>
                <a:t></a:t>
              </a:r>
              <a:endParaRPr lang="en-US" b="1" dirty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grpSp>
        <p:nvGrpSpPr>
          <p:cNvPr id="96" name="Group 95"/>
          <p:cNvGrpSpPr/>
          <p:nvPr/>
        </p:nvGrpSpPr>
        <p:grpSpPr>
          <a:xfrm>
            <a:off x="5831234" y="1828800"/>
            <a:ext cx="2804160" cy="457200"/>
            <a:chOff x="4663440" y="1905000"/>
            <a:chExt cx="2804160" cy="457200"/>
          </a:xfrm>
        </p:grpSpPr>
        <p:sp>
          <p:nvSpPr>
            <p:cNvPr id="12" name="Rectangle 11"/>
            <p:cNvSpPr/>
            <p:nvPr/>
          </p:nvSpPr>
          <p:spPr>
            <a:xfrm>
              <a:off x="4663440" y="1905000"/>
              <a:ext cx="2804160" cy="457200"/>
            </a:xfrm>
            <a:prstGeom prst="rect">
              <a:avLst/>
            </a:prstGeom>
            <a:gradFill flip="none" rotWithShape="1">
              <a:gsLst>
                <a:gs pos="90000">
                  <a:srgbClr val="FFD52F"/>
                </a:gs>
                <a:gs pos="46000">
                  <a:srgbClr val="FFCF01"/>
                </a:gs>
                <a:gs pos="96000">
                  <a:srgbClr val="FFDC6D"/>
                </a:gs>
                <a:gs pos="0">
                  <a:srgbClr val="F39409"/>
                </a:gs>
              </a:gsLst>
              <a:lin ang="16200000" scaled="1"/>
              <a:tileRect/>
            </a:gradFill>
            <a:ln w="19050">
              <a:gradFill flip="none" rotWithShape="1">
                <a:gsLst>
                  <a:gs pos="0">
                    <a:srgbClr val="FFC000"/>
                  </a:gs>
                  <a:gs pos="100000">
                    <a:srgbClr val="FFEA8F"/>
                  </a:gs>
                </a:gsLst>
                <a:lin ang="5400000" scaled="1"/>
                <a:tileRect/>
              </a:gra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0" rtlCol="0" anchor="ctr"/>
            <a:lstStyle/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Sample Text</a:t>
              </a:r>
            </a:p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MODERATE FEATURE</a:t>
              </a:r>
            </a:p>
          </p:txBody>
        </p:sp>
        <p:sp>
          <p:nvSpPr>
            <p:cNvPr id="13" name="Oval 12"/>
            <p:cNvSpPr/>
            <p:nvPr/>
          </p:nvSpPr>
          <p:spPr>
            <a:xfrm>
              <a:off x="4716375" y="1958340"/>
              <a:ext cx="320040" cy="320040"/>
            </a:xfrm>
            <a:prstGeom prst="ellipse">
              <a:avLst/>
            </a:prstGeom>
            <a:gradFill flip="none" rotWithShape="1">
              <a:gsLst>
                <a:gs pos="90000">
                  <a:srgbClr val="FFD52F"/>
                </a:gs>
                <a:gs pos="46000">
                  <a:srgbClr val="FFCF01"/>
                </a:gs>
                <a:gs pos="96000">
                  <a:srgbClr val="FFDC6D"/>
                </a:gs>
                <a:gs pos="0">
                  <a:srgbClr val="F39409"/>
                </a:gs>
              </a:gsLst>
              <a:lin ang="18900000" scaled="1"/>
              <a:tileRect/>
            </a:gradFill>
            <a:ln w="19050">
              <a:solidFill>
                <a:schemeClr val="bg1">
                  <a:lumMod val="95000"/>
                </a:schemeClr>
              </a:solidFill>
              <a:miter lim="800000"/>
            </a:ln>
            <a:effectLst/>
            <a:scene3d>
              <a:camera prst="orthographicFront"/>
              <a:lightRig rig="glow" dir="t">
                <a:rot lat="0" lon="0" rev="2700000"/>
              </a:lightRig>
            </a:scene3d>
            <a:sp3d>
              <a:bevelT w="254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1440" rIns="91440" bIns="0" rtlCol="0" anchor="ctr"/>
            <a:lstStyle/>
            <a:p>
              <a:pPr algn="ctr"/>
              <a:r>
                <a:rPr lang="en-US" sz="2800" b="1" dirty="0">
                  <a:effectLst>
                    <a:outerShdw blurRad="38100" dist="12700" dir="5400000" algn="t" rotWithShape="0">
                      <a:prstClr val="black">
                        <a:alpha val="40000"/>
                      </a:prstClr>
                    </a:outerShdw>
                  </a:effectLst>
                </a:rPr>
                <a:t>~</a:t>
              </a:r>
            </a:p>
          </p:txBody>
        </p:sp>
      </p:grpSp>
      <p:sp>
        <p:nvSpPr>
          <p:cNvPr id="16" name="Rectangle 15"/>
          <p:cNvSpPr/>
          <p:nvPr/>
        </p:nvSpPr>
        <p:spPr>
          <a:xfrm>
            <a:off x="457200" y="1828800"/>
            <a:ext cx="2569874" cy="457200"/>
          </a:xfrm>
          <a:prstGeom prst="rect">
            <a:avLst/>
          </a:prstGeom>
          <a:gradFill flip="none" rotWithShape="1">
            <a:gsLst>
              <a:gs pos="100000">
                <a:schemeClr val="tx1">
                  <a:lumMod val="65000"/>
                  <a:lumOff val="35000"/>
                </a:schemeClr>
              </a:gs>
              <a:gs pos="0">
                <a:schemeClr val="tx1">
                  <a:lumMod val="75000"/>
                  <a:lumOff val="25000"/>
                </a:schemeClr>
              </a:gs>
            </a:gsLst>
            <a:lin ang="0" scaled="1"/>
            <a:tileRect/>
          </a:gradFill>
          <a:ln w="19050">
            <a:solidFill>
              <a:schemeClr val="bg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91440" bIns="45720" rtlCol="0" anchor="ctr"/>
          <a:lstStyle/>
          <a:p>
            <a:pPr>
              <a:lnSpc>
                <a:spcPts val="1300"/>
              </a:lnSpc>
            </a:pPr>
            <a:r>
              <a:rPr lang="en-US" sz="1400" b="1" dirty="0" smtClean="0">
                <a:effectLst>
                  <a:outerShdw blurRad="63500" dist="25400" dir="5400000" algn="t" rotWithShape="0">
                    <a:prstClr val="black">
                      <a:alpha val="30000"/>
                    </a:prstClr>
                  </a:outerShdw>
                </a:effectLst>
                <a:cs typeface="Arial" pitchFamily="34" charset="0"/>
              </a:rPr>
              <a:t>Sample criteria</a:t>
            </a:r>
          </a:p>
        </p:txBody>
      </p:sp>
      <p:grpSp>
        <p:nvGrpSpPr>
          <p:cNvPr id="94" name="Group 93"/>
          <p:cNvGrpSpPr/>
          <p:nvPr/>
        </p:nvGrpSpPr>
        <p:grpSpPr>
          <a:xfrm>
            <a:off x="3027074" y="2277643"/>
            <a:ext cx="2804160" cy="457200"/>
            <a:chOff x="4663440" y="2353843"/>
            <a:chExt cx="2804160" cy="457200"/>
          </a:xfrm>
        </p:grpSpPr>
        <p:sp>
          <p:nvSpPr>
            <p:cNvPr id="28" name="Rectangle 27"/>
            <p:cNvSpPr/>
            <p:nvPr/>
          </p:nvSpPr>
          <p:spPr>
            <a:xfrm>
              <a:off x="4663440" y="2353843"/>
              <a:ext cx="2804160" cy="457200"/>
            </a:xfrm>
            <a:prstGeom prst="rect">
              <a:avLst/>
            </a:prstGeom>
            <a:gradFill flip="none" rotWithShape="1">
              <a:gsLst>
                <a:gs pos="90000">
                  <a:srgbClr val="FFD52F"/>
                </a:gs>
                <a:gs pos="46000">
                  <a:srgbClr val="FFCF01"/>
                </a:gs>
                <a:gs pos="96000">
                  <a:srgbClr val="FFDC6D"/>
                </a:gs>
                <a:gs pos="0">
                  <a:srgbClr val="F39409"/>
                </a:gs>
              </a:gsLst>
              <a:lin ang="16200000" scaled="1"/>
              <a:tileRect/>
            </a:gradFill>
            <a:ln w="19050">
              <a:gradFill flip="none" rotWithShape="1">
                <a:gsLst>
                  <a:gs pos="0">
                    <a:srgbClr val="FFC000"/>
                  </a:gs>
                  <a:gs pos="100000">
                    <a:srgbClr val="FFEA8F"/>
                  </a:gs>
                </a:gsLst>
                <a:lin ang="5400000" scaled="1"/>
                <a:tileRect/>
              </a:gra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0" rtlCol="0" anchor="ctr"/>
            <a:lstStyle/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Sample Text</a:t>
              </a:r>
            </a:p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MODERATE FEATURE</a:t>
              </a:r>
            </a:p>
          </p:txBody>
        </p:sp>
        <p:sp>
          <p:nvSpPr>
            <p:cNvPr id="29" name="Oval 28"/>
            <p:cNvSpPr/>
            <p:nvPr/>
          </p:nvSpPr>
          <p:spPr>
            <a:xfrm>
              <a:off x="4716375" y="2407183"/>
              <a:ext cx="320040" cy="320040"/>
            </a:xfrm>
            <a:prstGeom prst="ellipse">
              <a:avLst/>
            </a:prstGeom>
            <a:gradFill flip="none" rotWithShape="1">
              <a:gsLst>
                <a:gs pos="90000">
                  <a:srgbClr val="FFD52F"/>
                </a:gs>
                <a:gs pos="46000">
                  <a:srgbClr val="FFCF01"/>
                </a:gs>
                <a:gs pos="96000">
                  <a:srgbClr val="FFDC6D"/>
                </a:gs>
                <a:gs pos="0">
                  <a:srgbClr val="F39409"/>
                </a:gs>
              </a:gsLst>
              <a:lin ang="18900000" scaled="1"/>
              <a:tileRect/>
            </a:gradFill>
            <a:ln w="19050">
              <a:solidFill>
                <a:schemeClr val="bg1">
                  <a:lumMod val="95000"/>
                </a:schemeClr>
              </a:solidFill>
              <a:miter lim="800000"/>
            </a:ln>
            <a:effectLst/>
            <a:scene3d>
              <a:camera prst="orthographicFront"/>
              <a:lightRig rig="glow" dir="t">
                <a:rot lat="0" lon="0" rev="2700000"/>
              </a:lightRig>
            </a:scene3d>
            <a:sp3d>
              <a:bevelT w="254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1440" rIns="91440" bIns="0" rtlCol="0" anchor="ctr"/>
            <a:lstStyle/>
            <a:p>
              <a:pPr algn="ctr"/>
              <a:r>
                <a:rPr lang="en-US" sz="2800" b="1" dirty="0">
                  <a:effectLst>
                    <a:outerShdw blurRad="38100" dist="12700" dir="5400000" algn="t" rotWithShape="0">
                      <a:prstClr val="black">
                        <a:alpha val="40000"/>
                      </a:prstClr>
                    </a:outerShdw>
                  </a:effectLst>
                </a:rPr>
                <a:t>~</a:t>
              </a:r>
            </a:p>
          </p:txBody>
        </p:sp>
      </p:grpSp>
      <p:sp>
        <p:nvSpPr>
          <p:cNvPr id="25" name="Rectangle 24"/>
          <p:cNvSpPr/>
          <p:nvPr/>
        </p:nvSpPr>
        <p:spPr>
          <a:xfrm>
            <a:off x="457200" y="2277643"/>
            <a:ext cx="2569874" cy="457200"/>
          </a:xfrm>
          <a:prstGeom prst="rect">
            <a:avLst/>
          </a:prstGeom>
          <a:gradFill flip="none" rotWithShape="1">
            <a:gsLst>
              <a:gs pos="100000">
                <a:schemeClr val="tx1">
                  <a:lumMod val="65000"/>
                  <a:lumOff val="35000"/>
                </a:schemeClr>
              </a:gs>
              <a:gs pos="0">
                <a:schemeClr val="tx1">
                  <a:lumMod val="75000"/>
                  <a:lumOff val="25000"/>
                </a:schemeClr>
              </a:gs>
            </a:gsLst>
            <a:lin ang="0" scaled="1"/>
            <a:tileRect/>
          </a:gradFill>
          <a:ln w="19050">
            <a:solidFill>
              <a:schemeClr val="bg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91440" bIns="45720" rtlCol="0" anchor="ctr"/>
          <a:lstStyle/>
          <a:p>
            <a:pPr>
              <a:lnSpc>
                <a:spcPts val="1300"/>
              </a:lnSpc>
            </a:pPr>
            <a:r>
              <a:rPr lang="en-US" sz="1400" b="1" dirty="0" smtClean="0">
                <a:effectLst>
                  <a:outerShdw blurRad="63500" dist="25400" dir="5400000" algn="t" rotWithShape="0">
                    <a:prstClr val="black">
                      <a:alpha val="30000"/>
                    </a:prstClr>
                  </a:outerShdw>
                </a:effectLst>
                <a:cs typeface="Arial" pitchFamily="34" charset="0"/>
              </a:rPr>
              <a:t>Sample criteria</a:t>
            </a:r>
          </a:p>
        </p:txBody>
      </p:sp>
      <p:grpSp>
        <p:nvGrpSpPr>
          <p:cNvPr id="92" name="Group 91"/>
          <p:cNvGrpSpPr/>
          <p:nvPr/>
        </p:nvGrpSpPr>
        <p:grpSpPr>
          <a:xfrm>
            <a:off x="5831234" y="2734843"/>
            <a:ext cx="2804160" cy="457200"/>
            <a:chOff x="4663440" y="2811043"/>
            <a:chExt cx="2804160" cy="457200"/>
          </a:xfrm>
        </p:grpSpPr>
        <p:sp>
          <p:nvSpPr>
            <p:cNvPr id="39" name="Rectangle 38"/>
            <p:cNvSpPr/>
            <p:nvPr/>
          </p:nvSpPr>
          <p:spPr>
            <a:xfrm>
              <a:off x="4663440" y="2811043"/>
              <a:ext cx="2804160" cy="457200"/>
            </a:xfrm>
            <a:prstGeom prst="rect">
              <a:avLst/>
            </a:prstGeom>
            <a:gradFill flip="none" rotWithShape="1">
              <a:gsLst>
                <a:gs pos="90000">
                  <a:srgbClr val="FFD52F"/>
                </a:gs>
                <a:gs pos="46000">
                  <a:srgbClr val="FFCF01"/>
                </a:gs>
                <a:gs pos="96000">
                  <a:srgbClr val="FFDC6D"/>
                </a:gs>
                <a:gs pos="0">
                  <a:srgbClr val="F39409"/>
                </a:gs>
              </a:gsLst>
              <a:lin ang="16200000" scaled="1"/>
              <a:tileRect/>
            </a:gradFill>
            <a:ln w="19050">
              <a:gradFill flip="none" rotWithShape="1">
                <a:gsLst>
                  <a:gs pos="0">
                    <a:srgbClr val="FFC000"/>
                  </a:gs>
                  <a:gs pos="100000">
                    <a:srgbClr val="FFEA8F"/>
                  </a:gs>
                </a:gsLst>
                <a:lin ang="5400000" scaled="1"/>
                <a:tileRect/>
              </a:gra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0" rtlCol="0" anchor="ctr"/>
            <a:lstStyle/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Sample Text</a:t>
              </a:r>
            </a:p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MODERATE FEATURE</a:t>
              </a:r>
            </a:p>
          </p:txBody>
        </p:sp>
        <p:sp>
          <p:nvSpPr>
            <p:cNvPr id="40" name="Oval 39"/>
            <p:cNvSpPr/>
            <p:nvPr/>
          </p:nvSpPr>
          <p:spPr>
            <a:xfrm>
              <a:off x="4716375" y="2864383"/>
              <a:ext cx="320040" cy="320040"/>
            </a:xfrm>
            <a:prstGeom prst="ellipse">
              <a:avLst/>
            </a:prstGeom>
            <a:gradFill flip="none" rotWithShape="1">
              <a:gsLst>
                <a:gs pos="90000">
                  <a:srgbClr val="FFD52F"/>
                </a:gs>
                <a:gs pos="46000">
                  <a:srgbClr val="FFCF01"/>
                </a:gs>
                <a:gs pos="96000">
                  <a:srgbClr val="FFDC6D"/>
                </a:gs>
                <a:gs pos="0">
                  <a:srgbClr val="F39409"/>
                </a:gs>
              </a:gsLst>
              <a:lin ang="18900000" scaled="1"/>
              <a:tileRect/>
            </a:gradFill>
            <a:ln w="19050">
              <a:solidFill>
                <a:schemeClr val="bg1">
                  <a:lumMod val="95000"/>
                </a:schemeClr>
              </a:solidFill>
              <a:miter lim="800000"/>
            </a:ln>
            <a:effectLst/>
            <a:scene3d>
              <a:camera prst="orthographicFront"/>
              <a:lightRig rig="glow" dir="t">
                <a:rot lat="0" lon="0" rev="2700000"/>
              </a:lightRig>
            </a:scene3d>
            <a:sp3d>
              <a:bevelT w="254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1440" rIns="91440" bIns="0" rtlCol="0" anchor="ctr"/>
            <a:lstStyle/>
            <a:p>
              <a:pPr algn="ctr"/>
              <a:r>
                <a:rPr lang="en-US" sz="2800" b="1" dirty="0">
                  <a:effectLst>
                    <a:outerShdw blurRad="38100" dist="12700" dir="5400000" algn="t" rotWithShape="0">
                      <a:prstClr val="black">
                        <a:alpha val="40000"/>
                      </a:prstClr>
                    </a:outerShdw>
                  </a:effectLst>
                </a:rPr>
                <a:t>~</a:t>
              </a:r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5831234" y="2277643"/>
            <a:ext cx="2804160" cy="457200"/>
            <a:chOff x="9449292" y="2811043"/>
            <a:chExt cx="2804160" cy="457200"/>
          </a:xfrm>
        </p:grpSpPr>
        <p:sp>
          <p:nvSpPr>
            <p:cNvPr id="37" name="Rectangle 36"/>
            <p:cNvSpPr/>
            <p:nvPr/>
          </p:nvSpPr>
          <p:spPr>
            <a:xfrm>
              <a:off x="9449292" y="2811043"/>
              <a:ext cx="2804160" cy="457200"/>
            </a:xfrm>
            <a:prstGeom prst="rect">
              <a:avLst/>
            </a:prstGeom>
            <a:gradFill flip="none" rotWithShape="1">
              <a:gsLst>
                <a:gs pos="100000">
                  <a:srgbClr val="FF0000"/>
                </a:gs>
                <a:gs pos="0">
                  <a:srgbClr val="820000"/>
                </a:gs>
                <a:gs pos="24000">
                  <a:srgbClr val="C00000"/>
                </a:gs>
              </a:gsLst>
              <a:lin ang="16200000" scaled="1"/>
              <a:tileRect/>
            </a:gradFill>
            <a:ln w="19050">
              <a:gradFill flip="none" rotWithShape="1">
                <a:gsLst>
                  <a:gs pos="0">
                    <a:srgbClr val="C00000"/>
                  </a:gs>
                  <a:gs pos="100000">
                    <a:srgbClr val="FF0000"/>
                  </a:gs>
                </a:gsLst>
                <a:lin ang="5400000" scaled="1"/>
                <a:tileRect/>
              </a:gra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0" rtlCol="0" anchor="ctr"/>
            <a:lstStyle/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Sample Text</a:t>
              </a:r>
            </a:p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BAD FEATURE</a:t>
              </a:r>
            </a:p>
          </p:txBody>
        </p:sp>
        <p:sp>
          <p:nvSpPr>
            <p:cNvPr id="38" name="Oval 37"/>
            <p:cNvSpPr/>
            <p:nvPr/>
          </p:nvSpPr>
          <p:spPr>
            <a:xfrm>
              <a:off x="9502227" y="2864383"/>
              <a:ext cx="320040" cy="320040"/>
            </a:xfrm>
            <a:prstGeom prst="ellipse">
              <a:avLst/>
            </a:prstGeom>
            <a:gradFill flip="none" rotWithShape="1">
              <a:gsLst>
                <a:gs pos="100000">
                  <a:srgbClr val="FF0000"/>
                </a:gs>
                <a:gs pos="0">
                  <a:srgbClr val="820000"/>
                </a:gs>
                <a:gs pos="24000">
                  <a:srgbClr val="C00000"/>
                </a:gs>
              </a:gsLst>
              <a:lin ang="18900000" scaled="1"/>
              <a:tileRect/>
            </a:gradFill>
            <a:ln w="19050">
              <a:solidFill>
                <a:srgbClr val="FF9393"/>
              </a:solidFill>
              <a:miter lim="800000"/>
            </a:ln>
            <a:effectLst/>
            <a:scene3d>
              <a:camera prst="orthographicFront"/>
              <a:lightRig rig="glow" dir="t">
                <a:rot lat="0" lon="0" rev="2700000"/>
              </a:lightRig>
            </a:scene3d>
            <a:sp3d>
              <a:bevelT w="254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1440" rIns="91440" bIns="91440" rtlCol="0" anchor="ctr"/>
            <a:lstStyle/>
            <a:p>
              <a:pPr algn="ctr"/>
              <a:r>
                <a:rPr lang="en-US" b="1" dirty="0"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sym typeface="Wingdings"/>
                </a:rPr>
                <a:t>X</a:t>
              </a:r>
              <a:endParaRPr lang="en-US" b="1" dirty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36" name="Rectangle 35"/>
          <p:cNvSpPr/>
          <p:nvPr/>
        </p:nvSpPr>
        <p:spPr>
          <a:xfrm>
            <a:off x="457200" y="2734843"/>
            <a:ext cx="2569874" cy="457200"/>
          </a:xfrm>
          <a:prstGeom prst="rect">
            <a:avLst/>
          </a:prstGeom>
          <a:gradFill flip="none" rotWithShape="1">
            <a:gsLst>
              <a:gs pos="100000">
                <a:schemeClr val="tx1">
                  <a:lumMod val="65000"/>
                  <a:lumOff val="35000"/>
                </a:schemeClr>
              </a:gs>
              <a:gs pos="0">
                <a:schemeClr val="tx1">
                  <a:lumMod val="75000"/>
                  <a:lumOff val="25000"/>
                </a:schemeClr>
              </a:gs>
            </a:gsLst>
            <a:lin ang="0" scaled="1"/>
            <a:tileRect/>
          </a:gradFill>
          <a:ln w="19050">
            <a:solidFill>
              <a:schemeClr val="bg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91440" bIns="45720" rtlCol="0" anchor="ctr"/>
          <a:lstStyle/>
          <a:p>
            <a:pPr>
              <a:lnSpc>
                <a:spcPts val="1300"/>
              </a:lnSpc>
            </a:pPr>
            <a:r>
              <a:rPr lang="en-US" sz="1400" b="1" dirty="0" smtClean="0">
                <a:effectLst>
                  <a:outerShdw blurRad="63500" dist="25400" dir="5400000" algn="t" rotWithShape="0">
                    <a:prstClr val="black">
                      <a:alpha val="30000"/>
                    </a:prstClr>
                  </a:outerShdw>
                </a:effectLst>
                <a:cs typeface="Arial" pitchFamily="34" charset="0"/>
              </a:rPr>
              <a:t>Sample criteria</a:t>
            </a:r>
          </a:p>
        </p:txBody>
      </p:sp>
      <p:grpSp>
        <p:nvGrpSpPr>
          <p:cNvPr id="90" name="Group 89"/>
          <p:cNvGrpSpPr/>
          <p:nvPr/>
        </p:nvGrpSpPr>
        <p:grpSpPr>
          <a:xfrm>
            <a:off x="3027074" y="3183194"/>
            <a:ext cx="2804160" cy="457200"/>
            <a:chOff x="2621280" y="3259394"/>
            <a:chExt cx="2804160" cy="457200"/>
          </a:xfrm>
        </p:grpSpPr>
        <p:sp>
          <p:nvSpPr>
            <p:cNvPr id="52" name="Rectangle 51"/>
            <p:cNvSpPr/>
            <p:nvPr/>
          </p:nvSpPr>
          <p:spPr>
            <a:xfrm>
              <a:off x="2621280" y="3259394"/>
              <a:ext cx="2804160" cy="457200"/>
            </a:xfrm>
            <a:prstGeom prst="rect">
              <a:avLst/>
            </a:prstGeom>
            <a:gradFill flip="none" rotWithShape="1">
              <a:gsLst>
                <a:gs pos="42000">
                  <a:srgbClr val="86CD45"/>
                </a:gs>
                <a:gs pos="100000">
                  <a:srgbClr val="9AE785"/>
                </a:gs>
                <a:gs pos="0">
                  <a:srgbClr val="13893D"/>
                </a:gs>
              </a:gsLst>
              <a:lin ang="16200000" scaled="1"/>
              <a:tileRect/>
            </a:gradFill>
            <a:ln w="19050">
              <a:gradFill flip="none" rotWithShape="1">
                <a:gsLst>
                  <a:gs pos="0">
                    <a:srgbClr val="1DBA5F"/>
                  </a:gs>
                  <a:gs pos="100000">
                    <a:srgbClr val="DBFABE"/>
                  </a:gs>
                </a:gsLst>
                <a:lin ang="5400000" scaled="1"/>
                <a:tileRect/>
              </a:gra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0" rtlCol="0" anchor="ctr"/>
            <a:lstStyle/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Sample Text</a:t>
              </a:r>
            </a:p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GOOD FEATURE</a:t>
              </a:r>
            </a:p>
          </p:txBody>
        </p:sp>
        <p:sp>
          <p:nvSpPr>
            <p:cNvPr id="53" name="Oval 52"/>
            <p:cNvSpPr/>
            <p:nvPr/>
          </p:nvSpPr>
          <p:spPr>
            <a:xfrm>
              <a:off x="2674215" y="3312734"/>
              <a:ext cx="320040" cy="320040"/>
            </a:xfrm>
            <a:prstGeom prst="ellipse">
              <a:avLst/>
            </a:prstGeom>
            <a:gradFill flip="none" rotWithShape="1">
              <a:gsLst>
                <a:gs pos="49000">
                  <a:srgbClr val="7CCD45"/>
                </a:gs>
                <a:gs pos="100000">
                  <a:srgbClr val="9AE785"/>
                </a:gs>
                <a:gs pos="0">
                  <a:srgbClr val="0C5827"/>
                </a:gs>
              </a:gsLst>
              <a:lin ang="18000000" scaled="0"/>
              <a:tileRect/>
            </a:gradFill>
            <a:ln w="19050">
              <a:noFill/>
              <a:miter lim="800000"/>
            </a:ln>
            <a:effectLst/>
            <a:scene3d>
              <a:camera prst="orthographicFront"/>
              <a:lightRig rig="glow" dir="t">
                <a:rot lat="0" lon="0" rev="2700000"/>
              </a:lightRig>
            </a:scene3d>
            <a:sp3d>
              <a:bevelT w="254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9728" rIns="109728" bIns="45720" rtlCol="0" anchor="ctr"/>
            <a:lstStyle/>
            <a:p>
              <a:pPr algn="ctr"/>
              <a:r>
                <a:rPr lang="en-US" b="1" dirty="0"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sym typeface="Wingdings"/>
                </a:rPr>
                <a:t></a:t>
              </a:r>
              <a:endParaRPr lang="en-US" b="1" dirty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47" name="Rectangle 46"/>
          <p:cNvSpPr/>
          <p:nvPr/>
        </p:nvSpPr>
        <p:spPr>
          <a:xfrm>
            <a:off x="457200" y="3183194"/>
            <a:ext cx="2569874" cy="457200"/>
          </a:xfrm>
          <a:prstGeom prst="rect">
            <a:avLst/>
          </a:prstGeom>
          <a:gradFill flip="none" rotWithShape="1">
            <a:gsLst>
              <a:gs pos="100000">
                <a:schemeClr val="tx1">
                  <a:lumMod val="65000"/>
                  <a:lumOff val="35000"/>
                </a:schemeClr>
              </a:gs>
              <a:gs pos="0">
                <a:schemeClr val="tx1">
                  <a:lumMod val="75000"/>
                  <a:lumOff val="25000"/>
                </a:schemeClr>
              </a:gs>
            </a:gsLst>
            <a:lin ang="0" scaled="1"/>
            <a:tileRect/>
          </a:gradFill>
          <a:ln w="19050">
            <a:solidFill>
              <a:schemeClr val="bg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91440" bIns="45720" rtlCol="0" anchor="ctr"/>
          <a:lstStyle/>
          <a:p>
            <a:pPr>
              <a:lnSpc>
                <a:spcPts val="1300"/>
              </a:lnSpc>
            </a:pPr>
            <a:r>
              <a:rPr lang="en-US" sz="1400" b="1" dirty="0" smtClean="0">
                <a:effectLst>
                  <a:outerShdw blurRad="63500" dist="25400" dir="5400000" algn="t" rotWithShape="0">
                    <a:prstClr val="black">
                      <a:alpha val="30000"/>
                    </a:prstClr>
                  </a:outerShdw>
                </a:effectLst>
                <a:cs typeface="Arial" pitchFamily="34" charset="0"/>
              </a:rPr>
              <a:t>Sample criteria</a:t>
            </a:r>
          </a:p>
        </p:txBody>
      </p:sp>
      <p:grpSp>
        <p:nvGrpSpPr>
          <p:cNvPr id="88" name="Group 87"/>
          <p:cNvGrpSpPr/>
          <p:nvPr/>
        </p:nvGrpSpPr>
        <p:grpSpPr>
          <a:xfrm>
            <a:off x="3027074" y="3640394"/>
            <a:ext cx="2804160" cy="457200"/>
            <a:chOff x="2621280" y="3716594"/>
            <a:chExt cx="2804160" cy="457200"/>
          </a:xfrm>
        </p:grpSpPr>
        <p:sp>
          <p:nvSpPr>
            <p:cNvPr id="63" name="Rectangle 62"/>
            <p:cNvSpPr/>
            <p:nvPr/>
          </p:nvSpPr>
          <p:spPr>
            <a:xfrm>
              <a:off x="2621280" y="3716594"/>
              <a:ext cx="2804160" cy="457200"/>
            </a:xfrm>
            <a:prstGeom prst="rect">
              <a:avLst/>
            </a:prstGeom>
            <a:gradFill flip="none" rotWithShape="1">
              <a:gsLst>
                <a:gs pos="42000">
                  <a:srgbClr val="86CD45"/>
                </a:gs>
                <a:gs pos="100000">
                  <a:srgbClr val="9AE785"/>
                </a:gs>
                <a:gs pos="0">
                  <a:srgbClr val="13893D"/>
                </a:gs>
              </a:gsLst>
              <a:lin ang="16200000" scaled="1"/>
              <a:tileRect/>
            </a:gradFill>
            <a:ln w="19050">
              <a:gradFill flip="none" rotWithShape="1">
                <a:gsLst>
                  <a:gs pos="0">
                    <a:srgbClr val="1DBA5F"/>
                  </a:gs>
                  <a:gs pos="100000">
                    <a:srgbClr val="DBFABE"/>
                  </a:gs>
                </a:gsLst>
                <a:lin ang="5400000" scaled="1"/>
                <a:tileRect/>
              </a:gra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0" rtlCol="0" anchor="ctr"/>
            <a:lstStyle/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Sample Text</a:t>
              </a:r>
            </a:p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GOOD FEATURE</a:t>
              </a:r>
            </a:p>
          </p:txBody>
        </p:sp>
        <p:sp>
          <p:nvSpPr>
            <p:cNvPr id="64" name="Oval 63"/>
            <p:cNvSpPr/>
            <p:nvPr/>
          </p:nvSpPr>
          <p:spPr>
            <a:xfrm>
              <a:off x="2674215" y="3769934"/>
              <a:ext cx="320040" cy="320040"/>
            </a:xfrm>
            <a:prstGeom prst="ellipse">
              <a:avLst/>
            </a:prstGeom>
            <a:gradFill flip="none" rotWithShape="1">
              <a:gsLst>
                <a:gs pos="49000">
                  <a:srgbClr val="7CCD45"/>
                </a:gs>
                <a:gs pos="100000">
                  <a:srgbClr val="9AE785"/>
                </a:gs>
                <a:gs pos="0">
                  <a:srgbClr val="0C5827"/>
                </a:gs>
              </a:gsLst>
              <a:lin ang="18000000" scaled="0"/>
              <a:tileRect/>
            </a:gradFill>
            <a:ln w="19050">
              <a:noFill/>
              <a:miter lim="800000"/>
            </a:ln>
            <a:effectLst/>
            <a:scene3d>
              <a:camera prst="orthographicFront"/>
              <a:lightRig rig="glow" dir="t">
                <a:rot lat="0" lon="0" rev="2700000"/>
              </a:lightRig>
            </a:scene3d>
            <a:sp3d>
              <a:bevelT w="254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9728" rIns="109728" bIns="45720" rtlCol="0" anchor="ctr"/>
            <a:lstStyle/>
            <a:p>
              <a:pPr algn="ctr"/>
              <a:r>
                <a:rPr lang="en-US" b="1" dirty="0"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sym typeface="Wingdings"/>
                </a:rPr>
                <a:t></a:t>
              </a:r>
              <a:endParaRPr lang="en-US" b="1" dirty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58" name="Rectangle 57"/>
          <p:cNvSpPr/>
          <p:nvPr/>
        </p:nvSpPr>
        <p:spPr>
          <a:xfrm>
            <a:off x="457200" y="3640394"/>
            <a:ext cx="2569874" cy="457200"/>
          </a:xfrm>
          <a:prstGeom prst="rect">
            <a:avLst/>
          </a:prstGeom>
          <a:gradFill flip="none" rotWithShape="1">
            <a:gsLst>
              <a:gs pos="100000">
                <a:schemeClr val="tx1">
                  <a:lumMod val="65000"/>
                  <a:lumOff val="35000"/>
                </a:schemeClr>
              </a:gs>
              <a:gs pos="0">
                <a:schemeClr val="tx1">
                  <a:lumMod val="75000"/>
                  <a:lumOff val="25000"/>
                </a:schemeClr>
              </a:gs>
            </a:gsLst>
            <a:lin ang="0" scaled="1"/>
            <a:tileRect/>
          </a:gradFill>
          <a:ln w="19050">
            <a:solidFill>
              <a:schemeClr val="bg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91440" bIns="45720" rtlCol="0" anchor="ctr"/>
          <a:lstStyle/>
          <a:p>
            <a:pPr>
              <a:lnSpc>
                <a:spcPts val="1300"/>
              </a:lnSpc>
            </a:pPr>
            <a:r>
              <a:rPr lang="en-US" sz="1400" b="1" dirty="0" smtClean="0">
                <a:effectLst>
                  <a:outerShdw blurRad="63500" dist="25400" dir="5400000" algn="t" rotWithShape="0">
                    <a:prstClr val="black">
                      <a:alpha val="30000"/>
                    </a:prstClr>
                  </a:outerShdw>
                </a:effectLst>
                <a:cs typeface="Arial" pitchFamily="34" charset="0"/>
              </a:rPr>
              <a:t>Sample criteria</a:t>
            </a:r>
          </a:p>
        </p:txBody>
      </p:sp>
      <p:grpSp>
        <p:nvGrpSpPr>
          <p:cNvPr id="83" name="Group 82"/>
          <p:cNvGrpSpPr/>
          <p:nvPr/>
        </p:nvGrpSpPr>
        <p:grpSpPr>
          <a:xfrm>
            <a:off x="3027074" y="4097594"/>
            <a:ext cx="2804160" cy="457200"/>
            <a:chOff x="2621280" y="4173794"/>
            <a:chExt cx="2804160" cy="457200"/>
          </a:xfrm>
        </p:grpSpPr>
        <p:sp>
          <p:nvSpPr>
            <p:cNvPr id="129" name="Rectangle 128"/>
            <p:cNvSpPr/>
            <p:nvPr/>
          </p:nvSpPr>
          <p:spPr>
            <a:xfrm>
              <a:off x="2621280" y="4173794"/>
              <a:ext cx="2804160" cy="457200"/>
            </a:xfrm>
            <a:prstGeom prst="rect">
              <a:avLst/>
            </a:prstGeom>
            <a:gradFill flip="none" rotWithShape="1">
              <a:gsLst>
                <a:gs pos="42000">
                  <a:srgbClr val="86CD45"/>
                </a:gs>
                <a:gs pos="100000">
                  <a:srgbClr val="9AE785"/>
                </a:gs>
                <a:gs pos="0">
                  <a:srgbClr val="13893D"/>
                </a:gs>
              </a:gsLst>
              <a:lin ang="16200000" scaled="1"/>
              <a:tileRect/>
            </a:gradFill>
            <a:ln w="19050">
              <a:gradFill flip="none" rotWithShape="1">
                <a:gsLst>
                  <a:gs pos="0">
                    <a:srgbClr val="1DBA5F"/>
                  </a:gs>
                  <a:gs pos="100000">
                    <a:srgbClr val="DBFABE"/>
                  </a:gs>
                </a:gsLst>
                <a:lin ang="5400000" scaled="1"/>
                <a:tileRect/>
              </a:gra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0" rtlCol="0" anchor="ctr"/>
            <a:lstStyle/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Sample Text</a:t>
              </a:r>
            </a:p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GOOD FEATURE</a:t>
              </a:r>
            </a:p>
          </p:txBody>
        </p:sp>
        <p:sp>
          <p:nvSpPr>
            <p:cNvPr id="130" name="Oval 129"/>
            <p:cNvSpPr/>
            <p:nvPr/>
          </p:nvSpPr>
          <p:spPr>
            <a:xfrm>
              <a:off x="2674215" y="4227134"/>
              <a:ext cx="320040" cy="320040"/>
            </a:xfrm>
            <a:prstGeom prst="ellipse">
              <a:avLst/>
            </a:prstGeom>
            <a:gradFill flip="none" rotWithShape="1">
              <a:gsLst>
                <a:gs pos="49000">
                  <a:srgbClr val="7CCD45"/>
                </a:gs>
                <a:gs pos="100000">
                  <a:srgbClr val="9AE785"/>
                </a:gs>
                <a:gs pos="0">
                  <a:srgbClr val="0C5827"/>
                </a:gs>
              </a:gsLst>
              <a:lin ang="18000000" scaled="0"/>
              <a:tileRect/>
            </a:gradFill>
            <a:ln w="19050">
              <a:noFill/>
              <a:miter lim="800000"/>
            </a:ln>
            <a:effectLst/>
            <a:scene3d>
              <a:camera prst="orthographicFront"/>
              <a:lightRig rig="glow" dir="t">
                <a:rot lat="0" lon="0" rev="2700000"/>
              </a:lightRig>
            </a:scene3d>
            <a:sp3d>
              <a:bevelT w="254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9728" rIns="109728" bIns="45720" rtlCol="0" anchor="ctr"/>
            <a:lstStyle/>
            <a:p>
              <a:pPr algn="ctr"/>
              <a:r>
                <a:rPr lang="en-US" b="1" dirty="0"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sym typeface="Wingdings"/>
                </a:rPr>
                <a:t></a:t>
              </a:r>
              <a:endParaRPr lang="en-US" b="1" dirty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124" name="Rectangle 123"/>
          <p:cNvSpPr/>
          <p:nvPr/>
        </p:nvSpPr>
        <p:spPr>
          <a:xfrm>
            <a:off x="457200" y="4097594"/>
            <a:ext cx="2569874" cy="457200"/>
          </a:xfrm>
          <a:prstGeom prst="rect">
            <a:avLst/>
          </a:prstGeom>
          <a:gradFill flip="none" rotWithShape="1">
            <a:gsLst>
              <a:gs pos="100000">
                <a:schemeClr val="tx1">
                  <a:lumMod val="65000"/>
                  <a:lumOff val="35000"/>
                </a:schemeClr>
              </a:gs>
              <a:gs pos="0">
                <a:schemeClr val="tx1">
                  <a:lumMod val="75000"/>
                  <a:lumOff val="25000"/>
                </a:schemeClr>
              </a:gs>
            </a:gsLst>
            <a:lin ang="0" scaled="1"/>
            <a:tileRect/>
          </a:gradFill>
          <a:ln w="19050">
            <a:solidFill>
              <a:schemeClr val="bg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91440" bIns="45720" rtlCol="0" anchor="ctr"/>
          <a:lstStyle/>
          <a:p>
            <a:pPr>
              <a:lnSpc>
                <a:spcPts val="1300"/>
              </a:lnSpc>
            </a:pPr>
            <a:r>
              <a:rPr lang="en-US" sz="1400" b="1" dirty="0" smtClean="0">
                <a:effectLst>
                  <a:outerShdw blurRad="63500" dist="25400" dir="5400000" algn="t" rotWithShape="0">
                    <a:prstClr val="black">
                      <a:alpha val="30000"/>
                    </a:prstClr>
                  </a:outerShdw>
                </a:effectLst>
                <a:cs typeface="Arial" pitchFamily="34" charset="0"/>
              </a:rPr>
              <a:t>Sample criteria</a:t>
            </a:r>
          </a:p>
        </p:txBody>
      </p:sp>
      <p:grpSp>
        <p:nvGrpSpPr>
          <p:cNvPr id="79" name="Group 78"/>
          <p:cNvGrpSpPr/>
          <p:nvPr/>
        </p:nvGrpSpPr>
        <p:grpSpPr>
          <a:xfrm>
            <a:off x="3027074" y="4554794"/>
            <a:ext cx="2804160" cy="457200"/>
            <a:chOff x="4663440" y="4630994"/>
            <a:chExt cx="2804160" cy="457200"/>
          </a:xfrm>
        </p:grpSpPr>
        <p:sp>
          <p:nvSpPr>
            <p:cNvPr id="138" name="Rectangle 137"/>
            <p:cNvSpPr/>
            <p:nvPr/>
          </p:nvSpPr>
          <p:spPr>
            <a:xfrm>
              <a:off x="4663440" y="4630994"/>
              <a:ext cx="2804160" cy="457200"/>
            </a:xfrm>
            <a:prstGeom prst="rect">
              <a:avLst/>
            </a:prstGeom>
            <a:gradFill flip="none" rotWithShape="1">
              <a:gsLst>
                <a:gs pos="90000">
                  <a:srgbClr val="FFD52F"/>
                </a:gs>
                <a:gs pos="46000">
                  <a:srgbClr val="FFCF01"/>
                </a:gs>
                <a:gs pos="96000">
                  <a:srgbClr val="FFDC6D"/>
                </a:gs>
                <a:gs pos="0">
                  <a:srgbClr val="F39409"/>
                </a:gs>
              </a:gsLst>
              <a:lin ang="16200000" scaled="1"/>
              <a:tileRect/>
            </a:gradFill>
            <a:ln w="19050">
              <a:gradFill flip="none" rotWithShape="1">
                <a:gsLst>
                  <a:gs pos="0">
                    <a:srgbClr val="FFC000"/>
                  </a:gs>
                  <a:gs pos="100000">
                    <a:srgbClr val="FFEA8F"/>
                  </a:gs>
                </a:gsLst>
                <a:lin ang="5400000" scaled="1"/>
                <a:tileRect/>
              </a:gra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0" rtlCol="0" anchor="ctr"/>
            <a:lstStyle/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Sample Text</a:t>
              </a:r>
            </a:p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MODERATE FEATURE</a:t>
              </a:r>
            </a:p>
          </p:txBody>
        </p:sp>
        <p:sp>
          <p:nvSpPr>
            <p:cNvPr id="139" name="Oval 138"/>
            <p:cNvSpPr/>
            <p:nvPr/>
          </p:nvSpPr>
          <p:spPr>
            <a:xfrm>
              <a:off x="4716375" y="4684334"/>
              <a:ext cx="320040" cy="320040"/>
            </a:xfrm>
            <a:prstGeom prst="ellipse">
              <a:avLst/>
            </a:prstGeom>
            <a:gradFill flip="none" rotWithShape="1">
              <a:gsLst>
                <a:gs pos="90000">
                  <a:srgbClr val="FFD52F"/>
                </a:gs>
                <a:gs pos="46000">
                  <a:srgbClr val="FFCF01"/>
                </a:gs>
                <a:gs pos="96000">
                  <a:srgbClr val="FFDC6D"/>
                </a:gs>
                <a:gs pos="0">
                  <a:srgbClr val="F39409"/>
                </a:gs>
              </a:gsLst>
              <a:lin ang="18900000" scaled="1"/>
              <a:tileRect/>
            </a:gradFill>
            <a:ln w="19050">
              <a:solidFill>
                <a:schemeClr val="bg1">
                  <a:lumMod val="95000"/>
                </a:schemeClr>
              </a:solidFill>
              <a:miter lim="800000"/>
            </a:ln>
            <a:effectLst/>
            <a:scene3d>
              <a:camera prst="orthographicFront"/>
              <a:lightRig rig="glow" dir="t">
                <a:rot lat="0" lon="0" rev="2700000"/>
              </a:lightRig>
            </a:scene3d>
            <a:sp3d>
              <a:bevelT w="254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1440" rIns="91440" bIns="0" rtlCol="0" anchor="ctr"/>
            <a:lstStyle/>
            <a:p>
              <a:pPr algn="ctr"/>
              <a:r>
                <a:rPr lang="en-US" sz="2800" b="1" dirty="0">
                  <a:effectLst>
                    <a:outerShdw blurRad="38100" dist="12700" dir="5400000" algn="t" rotWithShape="0">
                      <a:prstClr val="black">
                        <a:alpha val="40000"/>
                      </a:prstClr>
                    </a:outerShdw>
                  </a:effectLst>
                </a:rPr>
                <a:t>~</a:t>
              </a:r>
            </a:p>
          </p:txBody>
        </p:sp>
      </p:grpSp>
      <p:sp>
        <p:nvSpPr>
          <p:cNvPr id="135" name="Rectangle 134"/>
          <p:cNvSpPr/>
          <p:nvPr/>
        </p:nvSpPr>
        <p:spPr>
          <a:xfrm>
            <a:off x="457200" y="4554794"/>
            <a:ext cx="2569874" cy="457200"/>
          </a:xfrm>
          <a:prstGeom prst="rect">
            <a:avLst/>
          </a:prstGeom>
          <a:gradFill flip="none" rotWithShape="1">
            <a:gsLst>
              <a:gs pos="100000">
                <a:schemeClr val="tx1">
                  <a:lumMod val="65000"/>
                  <a:lumOff val="35000"/>
                </a:schemeClr>
              </a:gs>
              <a:gs pos="0">
                <a:schemeClr val="tx1">
                  <a:lumMod val="75000"/>
                  <a:lumOff val="25000"/>
                </a:schemeClr>
              </a:gs>
            </a:gsLst>
            <a:lin ang="0" scaled="1"/>
            <a:tileRect/>
          </a:gradFill>
          <a:ln w="19050">
            <a:solidFill>
              <a:schemeClr val="bg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91440" bIns="45720" rtlCol="0" anchor="ctr"/>
          <a:lstStyle/>
          <a:p>
            <a:pPr>
              <a:lnSpc>
                <a:spcPts val="1300"/>
              </a:lnSpc>
            </a:pPr>
            <a:r>
              <a:rPr lang="en-US" sz="1400" b="1" dirty="0" smtClean="0">
                <a:effectLst>
                  <a:outerShdw blurRad="63500" dist="25400" dir="5400000" algn="t" rotWithShape="0">
                    <a:prstClr val="black">
                      <a:alpha val="30000"/>
                    </a:prstClr>
                  </a:outerShdw>
                </a:effectLst>
                <a:cs typeface="Arial" pitchFamily="34" charset="0"/>
              </a:rPr>
              <a:t>Sample criteria</a:t>
            </a:r>
          </a:p>
        </p:txBody>
      </p:sp>
      <p:grpSp>
        <p:nvGrpSpPr>
          <p:cNvPr id="76" name="Group 75"/>
          <p:cNvGrpSpPr/>
          <p:nvPr/>
        </p:nvGrpSpPr>
        <p:grpSpPr>
          <a:xfrm>
            <a:off x="3027074" y="5011994"/>
            <a:ext cx="2804160" cy="457200"/>
            <a:chOff x="4663440" y="5088194"/>
            <a:chExt cx="2804160" cy="457200"/>
          </a:xfrm>
        </p:grpSpPr>
        <p:sp>
          <p:nvSpPr>
            <p:cNvPr id="149" name="Rectangle 148"/>
            <p:cNvSpPr/>
            <p:nvPr/>
          </p:nvSpPr>
          <p:spPr>
            <a:xfrm>
              <a:off x="4663440" y="5088194"/>
              <a:ext cx="2804160" cy="457200"/>
            </a:xfrm>
            <a:prstGeom prst="rect">
              <a:avLst/>
            </a:prstGeom>
            <a:gradFill flip="none" rotWithShape="1">
              <a:gsLst>
                <a:gs pos="90000">
                  <a:srgbClr val="FFD52F"/>
                </a:gs>
                <a:gs pos="46000">
                  <a:srgbClr val="FFCF01"/>
                </a:gs>
                <a:gs pos="96000">
                  <a:srgbClr val="FFDC6D"/>
                </a:gs>
                <a:gs pos="0">
                  <a:srgbClr val="F39409"/>
                </a:gs>
              </a:gsLst>
              <a:lin ang="16200000" scaled="1"/>
              <a:tileRect/>
            </a:gradFill>
            <a:ln w="19050">
              <a:gradFill flip="none" rotWithShape="1">
                <a:gsLst>
                  <a:gs pos="0">
                    <a:srgbClr val="FFC000"/>
                  </a:gs>
                  <a:gs pos="100000">
                    <a:srgbClr val="FFEA8F"/>
                  </a:gs>
                </a:gsLst>
                <a:lin ang="5400000" scaled="1"/>
                <a:tileRect/>
              </a:gra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0" rtlCol="0" anchor="ctr"/>
            <a:lstStyle/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Sample Text</a:t>
              </a:r>
            </a:p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MODERATE FEATURE</a:t>
              </a:r>
            </a:p>
          </p:txBody>
        </p:sp>
        <p:sp>
          <p:nvSpPr>
            <p:cNvPr id="150" name="Oval 149"/>
            <p:cNvSpPr/>
            <p:nvPr/>
          </p:nvSpPr>
          <p:spPr>
            <a:xfrm>
              <a:off x="4716375" y="5141534"/>
              <a:ext cx="320040" cy="320040"/>
            </a:xfrm>
            <a:prstGeom prst="ellipse">
              <a:avLst/>
            </a:prstGeom>
            <a:gradFill flip="none" rotWithShape="1">
              <a:gsLst>
                <a:gs pos="90000">
                  <a:srgbClr val="FFD52F"/>
                </a:gs>
                <a:gs pos="46000">
                  <a:srgbClr val="FFCF01"/>
                </a:gs>
                <a:gs pos="96000">
                  <a:srgbClr val="FFDC6D"/>
                </a:gs>
                <a:gs pos="0">
                  <a:srgbClr val="F39409"/>
                </a:gs>
              </a:gsLst>
              <a:lin ang="18900000" scaled="1"/>
              <a:tileRect/>
            </a:gradFill>
            <a:ln w="19050">
              <a:solidFill>
                <a:schemeClr val="bg1">
                  <a:lumMod val="95000"/>
                </a:schemeClr>
              </a:solidFill>
              <a:miter lim="800000"/>
            </a:ln>
            <a:effectLst/>
            <a:scene3d>
              <a:camera prst="orthographicFront"/>
              <a:lightRig rig="glow" dir="t">
                <a:rot lat="0" lon="0" rev="2700000"/>
              </a:lightRig>
            </a:scene3d>
            <a:sp3d>
              <a:bevelT w="254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1440" rIns="91440" bIns="0" rtlCol="0" anchor="ctr"/>
            <a:lstStyle/>
            <a:p>
              <a:pPr algn="ctr"/>
              <a:r>
                <a:rPr lang="en-US" sz="2800" b="1" dirty="0">
                  <a:effectLst>
                    <a:outerShdw blurRad="38100" dist="12700" dir="5400000" algn="t" rotWithShape="0">
                      <a:prstClr val="black">
                        <a:alpha val="40000"/>
                      </a:prstClr>
                    </a:outerShdw>
                  </a:effectLst>
                </a:rPr>
                <a:t>~</a:t>
              </a:r>
            </a:p>
          </p:txBody>
        </p:sp>
      </p:grpSp>
      <p:sp>
        <p:nvSpPr>
          <p:cNvPr id="146" name="Rectangle 145"/>
          <p:cNvSpPr/>
          <p:nvPr/>
        </p:nvSpPr>
        <p:spPr>
          <a:xfrm>
            <a:off x="457200" y="5011994"/>
            <a:ext cx="2569874" cy="457200"/>
          </a:xfrm>
          <a:prstGeom prst="rect">
            <a:avLst/>
          </a:prstGeom>
          <a:gradFill flip="none" rotWithShape="1">
            <a:gsLst>
              <a:gs pos="100000">
                <a:schemeClr val="tx1">
                  <a:lumMod val="65000"/>
                  <a:lumOff val="35000"/>
                </a:schemeClr>
              </a:gs>
              <a:gs pos="0">
                <a:schemeClr val="tx1">
                  <a:lumMod val="75000"/>
                  <a:lumOff val="25000"/>
                </a:schemeClr>
              </a:gs>
            </a:gsLst>
            <a:lin ang="0" scaled="1"/>
            <a:tileRect/>
          </a:gradFill>
          <a:ln w="19050">
            <a:solidFill>
              <a:schemeClr val="bg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91440" bIns="45720" rtlCol="0" anchor="ctr"/>
          <a:lstStyle/>
          <a:p>
            <a:pPr>
              <a:lnSpc>
                <a:spcPts val="1300"/>
              </a:lnSpc>
            </a:pPr>
            <a:r>
              <a:rPr lang="en-US" sz="1400" b="1" dirty="0" smtClean="0">
                <a:effectLst>
                  <a:outerShdw blurRad="63500" dist="25400" dir="5400000" algn="t" rotWithShape="0">
                    <a:prstClr val="black">
                      <a:alpha val="30000"/>
                    </a:prstClr>
                  </a:outerShdw>
                </a:effectLst>
                <a:cs typeface="Arial" pitchFamily="34" charset="0"/>
              </a:rPr>
              <a:t>Sample criteria</a:t>
            </a:r>
          </a:p>
        </p:txBody>
      </p:sp>
      <p:grpSp>
        <p:nvGrpSpPr>
          <p:cNvPr id="74" name="Group 73"/>
          <p:cNvGrpSpPr/>
          <p:nvPr/>
        </p:nvGrpSpPr>
        <p:grpSpPr>
          <a:xfrm>
            <a:off x="3027074" y="5465016"/>
            <a:ext cx="2804160" cy="457200"/>
            <a:chOff x="2621280" y="5541216"/>
            <a:chExt cx="2804160" cy="457200"/>
          </a:xfrm>
        </p:grpSpPr>
        <p:sp>
          <p:nvSpPr>
            <p:cNvPr id="162" name="Rectangle 161"/>
            <p:cNvSpPr/>
            <p:nvPr/>
          </p:nvSpPr>
          <p:spPr>
            <a:xfrm>
              <a:off x="2621280" y="5541216"/>
              <a:ext cx="2804160" cy="457200"/>
            </a:xfrm>
            <a:prstGeom prst="rect">
              <a:avLst/>
            </a:prstGeom>
            <a:gradFill flip="none" rotWithShape="1">
              <a:gsLst>
                <a:gs pos="42000">
                  <a:srgbClr val="86CD45"/>
                </a:gs>
                <a:gs pos="100000">
                  <a:srgbClr val="9AE785"/>
                </a:gs>
                <a:gs pos="0">
                  <a:srgbClr val="13893D"/>
                </a:gs>
              </a:gsLst>
              <a:lin ang="16200000" scaled="1"/>
              <a:tileRect/>
            </a:gradFill>
            <a:ln w="19050">
              <a:gradFill flip="none" rotWithShape="1">
                <a:gsLst>
                  <a:gs pos="0">
                    <a:srgbClr val="1DBA5F"/>
                  </a:gs>
                  <a:gs pos="100000">
                    <a:srgbClr val="DBFABE"/>
                  </a:gs>
                </a:gsLst>
                <a:lin ang="5400000" scaled="1"/>
                <a:tileRect/>
              </a:gra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0" rtlCol="0" anchor="ctr"/>
            <a:lstStyle/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Sample Text</a:t>
              </a:r>
            </a:p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GOOD FEATURE</a:t>
              </a:r>
            </a:p>
          </p:txBody>
        </p:sp>
        <p:sp>
          <p:nvSpPr>
            <p:cNvPr id="163" name="Oval 162"/>
            <p:cNvSpPr/>
            <p:nvPr/>
          </p:nvSpPr>
          <p:spPr>
            <a:xfrm>
              <a:off x="2674215" y="5594556"/>
              <a:ext cx="320040" cy="320040"/>
            </a:xfrm>
            <a:prstGeom prst="ellipse">
              <a:avLst/>
            </a:prstGeom>
            <a:gradFill flip="none" rotWithShape="1">
              <a:gsLst>
                <a:gs pos="49000">
                  <a:srgbClr val="7CCD45"/>
                </a:gs>
                <a:gs pos="100000">
                  <a:srgbClr val="9AE785"/>
                </a:gs>
                <a:gs pos="0">
                  <a:srgbClr val="0C5827"/>
                </a:gs>
              </a:gsLst>
              <a:lin ang="18000000" scaled="0"/>
              <a:tileRect/>
            </a:gradFill>
            <a:ln w="19050">
              <a:noFill/>
              <a:miter lim="800000"/>
            </a:ln>
            <a:effectLst/>
            <a:scene3d>
              <a:camera prst="orthographicFront"/>
              <a:lightRig rig="glow" dir="t">
                <a:rot lat="0" lon="0" rev="2700000"/>
              </a:lightRig>
            </a:scene3d>
            <a:sp3d>
              <a:bevelT w="254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9728" rIns="109728" bIns="45720" rtlCol="0" anchor="ctr"/>
            <a:lstStyle/>
            <a:p>
              <a:pPr algn="ctr"/>
              <a:r>
                <a:rPr lang="en-US" b="1" dirty="0"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sym typeface="Wingdings"/>
                </a:rPr>
                <a:t></a:t>
              </a:r>
              <a:endParaRPr lang="en-US" b="1" dirty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157" name="Rectangle 156"/>
          <p:cNvSpPr/>
          <p:nvPr/>
        </p:nvSpPr>
        <p:spPr>
          <a:xfrm>
            <a:off x="457200" y="5465016"/>
            <a:ext cx="2569874" cy="457200"/>
          </a:xfrm>
          <a:prstGeom prst="rect">
            <a:avLst/>
          </a:prstGeom>
          <a:gradFill flip="none" rotWithShape="1">
            <a:gsLst>
              <a:gs pos="100000">
                <a:schemeClr val="tx1">
                  <a:lumMod val="65000"/>
                  <a:lumOff val="35000"/>
                </a:schemeClr>
              </a:gs>
              <a:gs pos="0">
                <a:schemeClr val="tx1">
                  <a:lumMod val="75000"/>
                  <a:lumOff val="25000"/>
                </a:schemeClr>
              </a:gs>
            </a:gsLst>
            <a:lin ang="0" scaled="1"/>
            <a:tileRect/>
          </a:gradFill>
          <a:ln w="19050">
            <a:solidFill>
              <a:schemeClr val="bg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91440" bIns="45720" rtlCol="0" anchor="ctr"/>
          <a:lstStyle/>
          <a:p>
            <a:pPr>
              <a:lnSpc>
                <a:spcPts val="1300"/>
              </a:lnSpc>
            </a:pPr>
            <a:r>
              <a:rPr lang="en-US" sz="1400" b="1" dirty="0" smtClean="0">
                <a:effectLst>
                  <a:outerShdw blurRad="63500" dist="25400" dir="5400000" algn="t" rotWithShape="0">
                    <a:prstClr val="black">
                      <a:alpha val="30000"/>
                    </a:prstClr>
                  </a:outerShdw>
                </a:effectLst>
                <a:cs typeface="Arial" pitchFamily="34" charset="0"/>
              </a:rPr>
              <a:t>Sample criteria</a:t>
            </a:r>
          </a:p>
        </p:txBody>
      </p:sp>
      <p:grpSp>
        <p:nvGrpSpPr>
          <p:cNvPr id="85" name="Group 84"/>
          <p:cNvGrpSpPr/>
          <p:nvPr/>
        </p:nvGrpSpPr>
        <p:grpSpPr>
          <a:xfrm>
            <a:off x="5831234" y="3183194"/>
            <a:ext cx="2804160" cy="457200"/>
            <a:chOff x="4663440" y="3259394"/>
            <a:chExt cx="2804160" cy="457200"/>
          </a:xfrm>
        </p:grpSpPr>
        <p:sp>
          <p:nvSpPr>
            <p:cNvPr id="107" name="Rectangle 106"/>
            <p:cNvSpPr/>
            <p:nvPr/>
          </p:nvSpPr>
          <p:spPr>
            <a:xfrm>
              <a:off x="4663440" y="3259394"/>
              <a:ext cx="2804160" cy="457200"/>
            </a:xfrm>
            <a:prstGeom prst="rect">
              <a:avLst/>
            </a:prstGeom>
            <a:gradFill flip="none" rotWithShape="1">
              <a:gsLst>
                <a:gs pos="90000">
                  <a:srgbClr val="FFD52F"/>
                </a:gs>
                <a:gs pos="46000">
                  <a:srgbClr val="FFCF01"/>
                </a:gs>
                <a:gs pos="96000">
                  <a:srgbClr val="FFDC6D"/>
                </a:gs>
                <a:gs pos="0">
                  <a:srgbClr val="F39409"/>
                </a:gs>
              </a:gsLst>
              <a:lin ang="16200000" scaled="1"/>
              <a:tileRect/>
            </a:gradFill>
            <a:ln w="19050">
              <a:gradFill flip="none" rotWithShape="1">
                <a:gsLst>
                  <a:gs pos="0">
                    <a:srgbClr val="FFC000"/>
                  </a:gs>
                  <a:gs pos="100000">
                    <a:srgbClr val="FFEA8F"/>
                  </a:gs>
                </a:gsLst>
                <a:lin ang="5400000" scaled="1"/>
                <a:tileRect/>
              </a:gra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0" rtlCol="0" anchor="ctr"/>
            <a:lstStyle/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Sample Text</a:t>
              </a:r>
            </a:p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MODERATE FEATURE</a:t>
              </a:r>
            </a:p>
          </p:txBody>
        </p:sp>
        <p:sp>
          <p:nvSpPr>
            <p:cNvPr id="108" name="Oval 107"/>
            <p:cNvSpPr/>
            <p:nvPr/>
          </p:nvSpPr>
          <p:spPr>
            <a:xfrm>
              <a:off x="4716375" y="3312734"/>
              <a:ext cx="320040" cy="320040"/>
            </a:xfrm>
            <a:prstGeom prst="ellipse">
              <a:avLst/>
            </a:prstGeom>
            <a:gradFill flip="none" rotWithShape="1">
              <a:gsLst>
                <a:gs pos="90000">
                  <a:srgbClr val="FFD52F"/>
                </a:gs>
                <a:gs pos="46000">
                  <a:srgbClr val="FFCF01"/>
                </a:gs>
                <a:gs pos="96000">
                  <a:srgbClr val="FFDC6D"/>
                </a:gs>
                <a:gs pos="0">
                  <a:srgbClr val="F39409"/>
                </a:gs>
              </a:gsLst>
              <a:lin ang="18900000" scaled="1"/>
              <a:tileRect/>
            </a:gradFill>
            <a:ln w="19050">
              <a:solidFill>
                <a:schemeClr val="bg1">
                  <a:lumMod val="95000"/>
                </a:schemeClr>
              </a:solidFill>
              <a:miter lim="800000"/>
            </a:ln>
            <a:effectLst/>
            <a:scene3d>
              <a:camera prst="orthographicFront"/>
              <a:lightRig rig="glow" dir="t">
                <a:rot lat="0" lon="0" rev="2700000"/>
              </a:lightRig>
            </a:scene3d>
            <a:sp3d>
              <a:bevelT w="254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1440" rIns="91440" bIns="0" rtlCol="0" anchor="ctr"/>
            <a:lstStyle/>
            <a:p>
              <a:pPr algn="ctr"/>
              <a:r>
                <a:rPr lang="en-US" sz="2800" b="1" dirty="0">
                  <a:effectLst>
                    <a:outerShdw blurRad="38100" dist="12700" dir="5400000" algn="t" rotWithShape="0">
                      <a:prstClr val="black">
                        <a:alpha val="40000"/>
                      </a:prstClr>
                    </a:outerShdw>
                  </a:effectLst>
                </a:rPr>
                <a:t>~</a:t>
              </a:r>
            </a:p>
          </p:txBody>
        </p:sp>
      </p:grpSp>
      <p:sp>
        <p:nvSpPr>
          <p:cNvPr id="113" name="Title 7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868362"/>
          </a:xfrm>
        </p:spPr>
        <p:txBody>
          <a:bodyPr>
            <a:normAutofit/>
          </a:bodyPr>
          <a:lstStyle/>
          <a:p>
            <a:pPr algn="l"/>
            <a:r>
              <a:rPr lang="en-US" sz="4000" dirty="0"/>
              <a:t>Product Comparison </a:t>
            </a:r>
            <a:r>
              <a:rPr lang="en-US" sz="4000" dirty="0" smtClean="0"/>
              <a:t>Template</a:t>
            </a:r>
            <a:endParaRPr lang="en-US" sz="4000" dirty="0"/>
          </a:p>
        </p:txBody>
      </p:sp>
      <p:sp>
        <p:nvSpPr>
          <p:cNvPr id="118" name="Rectangle 117"/>
          <p:cNvSpPr/>
          <p:nvPr/>
        </p:nvSpPr>
        <p:spPr>
          <a:xfrm>
            <a:off x="457200" y="5922216"/>
            <a:ext cx="2569874" cy="630984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95000"/>
                  <a:lumOff val="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</a:gsLst>
            <a:lin ang="16200000" scaled="1"/>
            <a:tileRect/>
          </a:gradFill>
          <a:ln w="19050">
            <a:solidFill>
              <a:schemeClr val="bg1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91440" bIns="0" rtlCol="0" anchor="ctr"/>
          <a:lstStyle/>
          <a:p>
            <a:pPr>
              <a:lnSpc>
                <a:spcPts val="1300"/>
              </a:lnSpc>
            </a:pPr>
            <a:r>
              <a:rPr lang="en-US" b="1" dirty="0" smtClean="0">
                <a:effectLst>
                  <a:outerShdw blurRad="63500" dist="25400" dir="5400000" algn="t" rotWithShape="0">
                    <a:prstClr val="black">
                      <a:alpha val="30000"/>
                    </a:prstClr>
                  </a:outerShdw>
                </a:effectLst>
                <a:cs typeface="Arial" pitchFamily="34" charset="0"/>
              </a:rPr>
              <a:t>Conclusion</a:t>
            </a:r>
          </a:p>
        </p:txBody>
      </p:sp>
      <p:grpSp>
        <p:nvGrpSpPr>
          <p:cNvPr id="97" name="Group 96"/>
          <p:cNvGrpSpPr/>
          <p:nvPr/>
        </p:nvGrpSpPr>
        <p:grpSpPr>
          <a:xfrm>
            <a:off x="5831234" y="3640394"/>
            <a:ext cx="2804160" cy="457200"/>
            <a:chOff x="9449292" y="1905000"/>
            <a:chExt cx="2804160" cy="457200"/>
          </a:xfrm>
        </p:grpSpPr>
        <p:sp>
          <p:nvSpPr>
            <p:cNvPr id="14" name="Rectangle 13"/>
            <p:cNvSpPr/>
            <p:nvPr/>
          </p:nvSpPr>
          <p:spPr>
            <a:xfrm>
              <a:off x="9449292" y="1905000"/>
              <a:ext cx="2804160" cy="457200"/>
            </a:xfrm>
            <a:prstGeom prst="rect">
              <a:avLst/>
            </a:prstGeom>
            <a:gradFill flip="none" rotWithShape="1">
              <a:gsLst>
                <a:gs pos="100000">
                  <a:srgbClr val="FF0000"/>
                </a:gs>
                <a:gs pos="0">
                  <a:srgbClr val="820000"/>
                </a:gs>
                <a:gs pos="24000">
                  <a:srgbClr val="C00000"/>
                </a:gs>
              </a:gsLst>
              <a:lin ang="16200000" scaled="1"/>
              <a:tileRect/>
            </a:gradFill>
            <a:ln w="19050">
              <a:gradFill flip="none" rotWithShape="1">
                <a:gsLst>
                  <a:gs pos="0">
                    <a:srgbClr val="C00000"/>
                  </a:gs>
                  <a:gs pos="100000">
                    <a:srgbClr val="FF0000"/>
                  </a:gs>
                </a:gsLst>
                <a:lin ang="5400000" scaled="1"/>
                <a:tileRect/>
              </a:gra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0" rtlCol="0" anchor="ctr"/>
            <a:lstStyle/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Sample Text</a:t>
              </a:r>
            </a:p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BAD FEATURE</a:t>
              </a:r>
            </a:p>
          </p:txBody>
        </p:sp>
        <p:sp>
          <p:nvSpPr>
            <p:cNvPr id="15" name="Oval 14"/>
            <p:cNvSpPr/>
            <p:nvPr/>
          </p:nvSpPr>
          <p:spPr>
            <a:xfrm>
              <a:off x="9502227" y="1958340"/>
              <a:ext cx="320040" cy="320040"/>
            </a:xfrm>
            <a:prstGeom prst="ellipse">
              <a:avLst/>
            </a:prstGeom>
            <a:gradFill flip="none" rotWithShape="1">
              <a:gsLst>
                <a:gs pos="100000">
                  <a:srgbClr val="FF0000"/>
                </a:gs>
                <a:gs pos="0">
                  <a:srgbClr val="820000"/>
                </a:gs>
                <a:gs pos="24000">
                  <a:srgbClr val="C00000"/>
                </a:gs>
              </a:gsLst>
              <a:lin ang="18900000" scaled="1"/>
              <a:tileRect/>
            </a:gradFill>
            <a:ln w="19050">
              <a:solidFill>
                <a:srgbClr val="FF9393"/>
              </a:solidFill>
              <a:miter lim="800000"/>
            </a:ln>
            <a:effectLst/>
            <a:scene3d>
              <a:camera prst="orthographicFront"/>
              <a:lightRig rig="glow" dir="t">
                <a:rot lat="0" lon="0" rev="2700000"/>
              </a:lightRig>
            </a:scene3d>
            <a:sp3d>
              <a:bevelT w="254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1440" rIns="91440" bIns="91440" rtlCol="0" anchor="ctr"/>
            <a:lstStyle/>
            <a:p>
              <a:pPr algn="ctr"/>
              <a:r>
                <a:rPr lang="en-US" b="1" dirty="0"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sym typeface="Wingdings"/>
                </a:rPr>
                <a:t>X</a:t>
              </a:r>
              <a:endParaRPr lang="en-US" b="1" dirty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5831234" y="4089237"/>
            <a:ext cx="2804160" cy="457200"/>
            <a:chOff x="9449292" y="2353843"/>
            <a:chExt cx="2804160" cy="457200"/>
          </a:xfrm>
        </p:grpSpPr>
        <p:sp>
          <p:nvSpPr>
            <p:cNvPr id="26" name="Rectangle 25"/>
            <p:cNvSpPr/>
            <p:nvPr/>
          </p:nvSpPr>
          <p:spPr>
            <a:xfrm>
              <a:off x="9449292" y="2353843"/>
              <a:ext cx="2804160" cy="457200"/>
            </a:xfrm>
            <a:prstGeom prst="rect">
              <a:avLst/>
            </a:prstGeom>
            <a:gradFill flip="none" rotWithShape="1">
              <a:gsLst>
                <a:gs pos="100000">
                  <a:srgbClr val="FF0000"/>
                </a:gs>
                <a:gs pos="0">
                  <a:srgbClr val="820000"/>
                </a:gs>
                <a:gs pos="24000">
                  <a:srgbClr val="C00000"/>
                </a:gs>
              </a:gsLst>
              <a:lin ang="16200000" scaled="1"/>
              <a:tileRect/>
            </a:gradFill>
            <a:ln w="19050">
              <a:gradFill flip="none" rotWithShape="1">
                <a:gsLst>
                  <a:gs pos="0">
                    <a:srgbClr val="C00000"/>
                  </a:gs>
                  <a:gs pos="100000">
                    <a:srgbClr val="FF0000"/>
                  </a:gs>
                </a:gsLst>
                <a:lin ang="5400000" scaled="1"/>
                <a:tileRect/>
              </a:gra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0" rtlCol="0" anchor="ctr"/>
            <a:lstStyle/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Sample Text</a:t>
              </a:r>
            </a:p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BAD FEATURE</a:t>
              </a:r>
            </a:p>
          </p:txBody>
        </p:sp>
        <p:sp>
          <p:nvSpPr>
            <p:cNvPr id="27" name="Oval 26"/>
            <p:cNvSpPr/>
            <p:nvPr/>
          </p:nvSpPr>
          <p:spPr>
            <a:xfrm>
              <a:off x="9502227" y="2407183"/>
              <a:ext cx="320040" cy="320040"/>
            </a:xfrm>
            <a:prstGeom prst="ellipse">
              <a:avLst/>
            </a:prstGeom>
            <a:gradFill flip="none" rotWithShape="1">
              <a:gsLst>
                <a:gs pos="100000">
                  <a:srgbClr val="FF0000"/>
                </a:gs>
                <a:gs pos="0">
                  <a:srgbClr val="820000"/>
                </a:gs>
                <a:gs pos="24000">
                  <a:srgbClr val="C00000"/>
                </a:gs>
              </a:gsLst>
              <a:lin ang="18900000" scaled="1"/>
              <a:tileRect/>
            </a:gradFill>
            <a:ln w="19050">
              <a:solidFill>
                <a:srgbClr val="FF9393"/>
              </a:solidFill>
              <a:miter lim="800000"/>
            </a:ln>
            <a:effectLst/>
            <a:scene3d>
              <a:camera prst="orthographicFront"/>
              <a:lightRig rig="glow" dir="t">
                <a:rot lat="0" lon="0" rev="2700000"/>
              </a:lightRig>
            </a:scene3d>
            <a:sp3d>
              <a:bevelT w="254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1440" rIns="91440" bIns="91440" rtlCol="0" anchor="ctr"/>
            <a:lstStyle/>
            <a:p>
              <a:pPr algn="ctr"/>
              <a:r>
                <a:rPr lang="en-US" b="1" dirty="0"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sym typeface="Wingdings"/>
                </a:rPr>
                <a:t>X</a:t>
              </a:r>
              <a:endParaRPr lang="en-US" b="1" dirty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grpSp>
        <p:nvGrpSpPr>
          <p:cNvPr id="122" name="Group 121"/>
          <p:cNvGrpSpPr/>
          <p:nvPr/>
        </p:nvGrpSpPr>
        <p:grpSpPr>
          <a:xfrm>
            <a:off x="5831234" y="4539554"/>
            <a:ext cx="2804160" cy="457200"/>
            <a:chOff x="2621280" y="4173794"/>
            <a:chExt cx="2804160" cy="457200"/>
          </a:xfrm>
        </p:grpSpPr>
        <p:sp>
          <p:nvSpPr>
            <p:cNvPr id="123" name="Rectangle 122"/>
            <p:cNvSpPr/>
            <p:nvPr/>
          </p:nvSpPr>
          <p:spPr>
            <a:xfrm>
              <a:off x="2621280" y="4173794"/>
              <a:ext cx="2804160" cy="457200"/>
            </a:xfrm>
            <a:prstGeom prst="rect">
              <a:avLst/>
            </a:prstGeom>
            <a:gradFill flip="none" rotWithShape="1">
              <a:gsLst>
                <a:gs pos="42000">
                  <a:srgbClr val="86CD45"/>
                </a:gs>
                <a:gs pos="100000">
                  <a:srgbClr val="9AE785"/>
                </a:gs>
                <a:gs pos="0">
                  <a:srgbClr val="13893D"/>
                </a:gs>
              </a:gsLst>
              <a:lin ang="16200000" scaled="1"/>
              <a:tileRect/>
            </a:gradFill>
            <a:ln w="19050">
              <a:gradFill flip="none" rotWithShape="1">
                <a:gsLst>
                  <a:gs pos="0">
                    <a:srgbClr val="1DBA5F"/>
                  </a:gs>
                  <a:gs pos="100000">
                    <a:srgbClr val="DBFABE"/>
                  </a:gs>
                </a:gsLst>
                <a:lin ang="5400000" scaled="1"/>
                <a:tileRect/>
              </a:gra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0" rtlCol="0" anchor="ctr"/>
            <a:lstStyle/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Sample Text</a:t>
              </a:r>
            </a:p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GOOD FEATURE</a:t>
              </a:r>
            </a:p>
          </p:txBody>
        </p:sp>
        <p:sp>
          <p:nvSpPr>
            <p:cNvPr id="131" name="Oval 130"/>
            <p:cNvSpPr/>
            <p:nvPr/>
          </p:nvSpPr>
          <p:spPr>
            <a:xfrm>
              <a:off x="2674215" y="4227134"/>
              <a:ext cx="320040" cy="320040"/>
            </a:xfrm>
            <a:prstGeom prst="ellipse">
              <a:avLst/>
            </a:prstGeom>
            <a:gradFill flip="none" rotWithShape="1">
              <a:gsLst>
                <a:gs pos="49000">
                  <a:srgbClr val="7CCD45"/>
                </a:gs>
                <a:gs pos="100000">
                  <a:srgbClr val="9AE785"/>
                </a:gs>
                <a:gs pos="0">
                  <a:srgbClr val="0C5827"/>
                </a:gs>
              </a:gsLst>
              <a:lin ang="18000000" scaled="0"/>
              <a:tileRect/>
            </a:gradFill>
            <a:ln w="19050">
              <a:noFill/>
              <a:miter lim="800000"/>
            </a:ln>
            <a:effectLst/>
            <a:scene3d>
              <a:camera prst="orthographicFront"/>
              <a:lightRig rig="glow" dir="t">
                <a:rot lat="0" lon="0" rev="2700000"/>
              </a:lightRig>
            </a:scene3d>
            <a:sp3d>
              <a:bevelT w="254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9728" rIns="109728" bIns="45720" rtlCol="0" anchor="ctr"/>
            <a:lstStyle/>
            <a:p>
              <a:pPr algn="ctr"/>
              <a:r>
                <a:rPr lang="en-US" b="1" dirty="0"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sym typeface="Wingdings"/>
                </a:rPr>
                <a:t></a:t>
              </a:r>
              <a:endParaRPr lang="en-US" b="1" dirty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5831234" y="5011994"/>
            <a:ext cx="2804160" cy="457200"/>
            <a:chOff x="4663440" y="4173794"/>
            <a:chExt cx="2804160" cy="457200"/>
          </a:xfrm>
        </p:grpSpPr>
        <p:sp>
          <p:nvSpPr>
            <p:cNvPr id="127" name="Rectangle 126"/>
            <p:cNvSpPr/>
            <p:nvPr/>
          </p:nvSpPr>
          <p:spPr>
            <a:xfrm>
              <a:off x="4663440" y="4173794"/>
              <a:ext cx="2804160" cy="457200"/>
            </a:xfrm>
            <a:prstGeom prst="rect">
              <a:avLst/>
            </a:prstGeom>
            <a:gradFill flip="none" rotWithShape="1">
              <a:gsLst>
                <a:gs pos="90000">
                  <a:srgbClr val="FFD52F"/>
                </a:gs>
                <a:gs pos="46000">
                  <a:srgbClr val="FFCF01"/>
                </a:gs>
                <a:gs pos="96000">
                  <a:srgbClr val="FFDC6D"/>
                </a:gs>
                <a:gs pos="0">
                  <a:srgbClr val="F39409"/>
                </a:gs>
              </a:gsLst>
              <a:lin ang="16200000" scaled="1"/>
              <a:tileRect/>
            </a:gradFill>
            <a:ln w="19050">
              <a:gradFill flip="none" rotWithShape="1">
                <a:gsLst>
                  <a:gs pos="0">
                    <a:srgbClr val="FFC000"/>
                  </a:gs>
                  <a:gs pos="100000">
                    <a:srgbClr val="FFEA8F"/>
                  </a:gs>
                </a:gsLst>
                <a:lin ang="5400000" scaled="1"/>
                <a:tileRect/>
              </a:gra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0" rtlCol="0" anchor="ctr"/>
            <a:lstStyle/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Sample Text</a:t>
              </a:r>
            </a:p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MODERATE FEATURE</a:t>
              </a:r>
            </a:p>
          </p:txBody>
        </p:sp>
        <p:sp>
          <p:nvSpPr>
            <p:cNvPr id="128" name="Oval 127"/>
            <p:cNvSpPr/>
            <p:nvPr/>
          </p:nvSpPr>
          <p:spPr>
            <a:xfrm>
              <a:off x="4716375" y="4227134"/>
              <a:ext cx="320040" cy="320040"/>
            </a:xfrm>
            <a:prstGeom prst="ellipse">
              <a:avLst/>
            </a:prstGeom>
            <a:gradFill flip="none" rotWithShape="1">
              <a:gsLst>
                <a:gs pos="90000">
                  <a:srgbClr val="FFD52F"/>
                </a:gs>
                <a:gs pos="46000">
                  <a:srgbClr val="FFCF01"/>
                </a:gs>
                <a:gs pos="96000">
                  <a:srgbClr val="FFDC6D"/>
                </a:gs>
                <a:gs pos="0">
                  <a:srgbClr val="F39409"/>
                </a:gs>
              </a:gsLst>
              <a:lin ang="18900000" scaled="1"/>
              <a:tileRect/>
            </a:gradFill>
            <a:ln w="19050">
              <a:solidFill>
                <a:schemeClr val="bg1">
                  <a:lumMod val="95000"/>
                </a:schemeClr>
              </a:solidFill>
              <a:miter lim="800000"/>
            </a:ln>
            <a:effectLst/>
            <a:scene3d>
              <a:camera prst="orthographicFront"/>
              <a:lightRig rig="glow" dir="t">
                <a:rot lat="0" lon="0" rev="2700000"/>
              </a:lightRig>
            </a:scene3d>
            <a:sp3d>
              <a:bevelT w="254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1440" rIns="91440" bIns="0" rtlCol="0" anchor="ctr"/>
            <a:lstStyle/>
            <a:p>
              <a:pPr algn="ctr"/>
              <a:r>
                <a:rPr lang="en-US" sz="2800" b="1" dirty="0">
                  <a:effectLst>
                    <a:outerShdw blurRad="38100" dist="12700" dir="5400000" algn="t" rotWithShape="0">
                      <a:prstClr val="black">
                        <a:alpha val="40000"/>
                      </a:prstClr>
                    </a:outerShdw>
                  </a:effectLst>
                </a:rPr>
                <a:t>~</a:t>
              </a:r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5831234" y="5465016"/>
            <a:ext cx="2804160" cy="457200"/>
            <a:chOff x="4663440" y="5541216"/>
            <a:chExt cx="2804160" cy="457200"/>
          </a:xfrm>
        </p:grpSpPr>
        <p:sp>
          <p:nvSpPr>
            <p:cNvPr id="160" name="Rectangle 159"/>
            <p:cNvSpPr/>
            <p:nvPr/>
          </p:nvSpPr>
          <p:spPr>
            <a:xfrm>
              <a:off x="4663440" y="5541216"/>
              <a:ext cx="2804160" cy="457200"/>
            </a:xfrm>
            <a:prstGeom prst="rect">
              <a:avLst/>
            </a:prstGeom>
            <a:gradFill flip="none" rotWithShape="1">
              <a:gsLst>
                <a:gs pos="90000">
                  <a:srgbClr val="FFD52F"/>
                </a:gs>
                <a:gs pos="46000">
                  <a:srgbClr val="FFCF01"/>
                </a:gs>
                <a:gs pos="96000">
                  <a:srgbClr val="FFDC6D"/>
                </a:gs>
                <a:gs pos="0">
                  <a:srgbClr val="F39409"/>
                </a:gs>
              </a:gsLst>
              <a:lin ang="16200000" scaled="1"/>
              <a:tileRect/>
            </a:gradFill>
            <a:ln w="19050">
              <a:gradFill flip="none" rotWithShape="1">
                <a:gsLst>
                  <a:gs pos="0">
                    <a:srgbClr val="FFC000"/>
                  </a:gs>
                  <a:gs pos="100000">
                    <a:srgbClr val="FFEA8F"/>
                  </a:gs>
                </a:gsLst>
                <a:lin ang="5400000" scaled="1"/>
                <a:tileRect/>
              </a:gra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0" rtlCol="0" anchor="ctr"/>
            <a:lstStyle/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Sample Text</a:t>
              </a:r>
            </a:p>
            <a:p>
              <a:pPr>
                <a:lnSpc>
                  <a:spcPts val="1300"/>
                </a:lnSpc>
              </a:pPr>
              <a:r>
                <a:rPr lang="en-US" sz="1200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MODERATE FEATURE</a:t>
              </a:r>
            </a:p>
          </p:txBody>
        </p:sp>
        <p:sp>
          <p:nvSpPr>
            <p:cNvPr id="161" name="Oval 160"/>
            <p:cNvSpPr/>
            <p:nvPr/>
          </p:nvSpPr>
          <p:spPr>
            <a:xfrm>
              <a:off x="4716375" y="5594556"/>
              <a:ext cx="320040" cy="320040"/>
            </a:xfrm>
            <a:prstGeom prst="ellipse">
              <a:avLst/>
            </a:prstGeom>
            <a:gradFill flip="none" rotWithShape="1">
              <a:gsLst>
                <a:gs pos="90000">
                  <a:srgbClr val="FFD52F"/>
                </a:gs>
                <a:gs pos="46000">
                  <a:srgbClr val="FFCF01"/>
                </a:gs>
                <a:gs pos="96000">
                  <a:srgbClr val="FFDC6D"/>
                </a:gs>
                <a:gs pos="0">
                  <a:srgbClr val="F39409"/>
                </a:gs>
              </a:gsLst>
              <a:lin ang="18900000" scaled="1"/>
              <a:tileRect/>
            </a:gradFill>
            <a:ln w="19050">
              <a:solidFill>
                <a:schemeClr val="bg1">
                  <a:lumMod val="95000"/>
                </a:schemeClr>
              </a:solidFill>
              <a:miter lim="800000"/>
            </a:ln>
            <a:effectLst/>
            <a:scene3d>
              <a:camera prst="orthographicFront"/>
              <a:lightRig rig="glow" dir="t">
                <a:rot lat="0" lon="0" rev="2700000"/>
              </a:lightRig>
            </a:scene3d>
            <a:sp3d>
              <a:bevelT w="254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1440" rIns="91440" bIns="0" rtlCol="0" anchor="ctr"/>
            <a:lstStyle/>
            <a:p>
              <a:pPr algn="ctr"/>
              <a:r>
                <a:rPr lang="en-US" sz="2800" b="1" dirty="0">
                  <a:effectLst>
                    <a:outerShdw blurRad="38100" dist="12700" dir="5400000" algn="t" rotWithShape="0">
                      <a:prstClr val="black">
                        <a:alpha val="40000"/>
                      </a:prstClr>
                    </a:outerShdw>
                  </a:effectLst>
                </a:rPr>
                <a:t>~</a:t>
              </a: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5831234" y="5922216"/>
            <a:ext cx="2804160" cy="630984"/>
            <a:chOff x="5831234" y="5922216"/>
            <a:chExt cx="2804160" cy="630984"/>
          </a:xfrm>
        </p:grpSpPr>
        <p:sp>
          <p:nvSpPr>
            <p:cNvPr id="120" name="Rectangle 119"/>
            <p:cNvSpPr/>
            <p:nvPr/>
          </p:nvSpPr>
          <p:spPr>
            <a:xfrm>
              <a:off x="5831234" y="5922216"/>
              <a:ext cx="2804160" cy="630984"/>
            </a:xfrm>
            <a:prstGeom prst="rect">
              <a:avLst/>
            </a:prstGeom>
            <a:gradFill flip="none" rotWithShape="1">
              <a:gsLst>
                <a:gs pos="100000">
                  <a:srgbClr val="FF0000"/>
                </a:gs>
                <a:gs pos="0">
                  <a:srgbClr val="820000"/>
                </a:gs>
                <a:gs pos="24000">
                  <a:srgbClr val="C00000"/>
                </a:gs>
              </a:gsLst>
              <a:lin ang="16200000" scaled="1"/>
              <a:tileRect/>
            </a:gradFill>
            <a:ln w="19050">
              <a:gradFill flip="none" rotWithShape="1">
                <a:gsLst>
                  <a:gs pos="0">
                    <a:srgbClr val="C00000"/>
                  </a:gs>
                  <a:gs pos="100000">
                    <a:srgbClr val="FF0000"/>
                  </a:gs>
                </a:gsLst>
                <a:lin ang="5400000" scaled="1"/>
                <a:tileRect/>
              </a:gra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0" tIns="91440" bIns="0" rtlCol="0" anchor="ctr"/>
            <a:lstStyle/>
            <a:p>
              <a:pPr>
                <a:lnSpc>
                  <a:spcPts val="1300"/>
                </a:lnSpc>
              </a:pPr>
              <a:r>
                <a:rPr lang="en-US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REJECTED</a:t>
              </a:r>
            </a:p>
          </p:txBody>
        </p:sp>
        <p:sp>
          <p:nvSpPr>
            <p:cNvPr id="121" name="Oval 120"/>
            <p:cNvSpPr/>
            <p:nvPr/>
          </p:nvSpPr>
          <p:spPr>
            <a:xfrm>
              <a:off x="5884169" y="6077688"/>
              <a:ext cx="320040" cy="320040"/>
            </a:xfrm>
            <a:prstGeom prst="ellipse">
              <a:avLst/>
            </a:prstGeom>
            <a:gradFill flip="none" rotWithShape="1">
              <a:gsLst>
                <a:gs pos="100000">
                  <a:srgbClr val="FF0000"/>
                </a:gs>
                <a:gs pos="0">
                  <a:srgbClr val="820000"/>
                </a:gs>
                <a:gs pos="24000">
                  <a:srgbClr val="C00000"/>
                </a:gs>
              </a:gsLst>
              <a:lin ang="18900000" scaled="1"/>
              <a:tileRect/>
            </a:gradFill>
            <a:ln w="19050">
              <a:solidFill>
                <a:srgbClr val="FF9393"/>
              </a:solidFill>
              <a:miter lim="800000"/>
            </a:ln>
            <a:effectLst/>
            <a:scene3d>
              <a:camera prst="orthographicFront"/>
              <a:lightRig rig="glow" dir="t">
                <a:rot lat="0" lon="0" rev="2700000"/>
              </a:lightRig>
            </a:scene3d>
            <a:sp3d>
              <a:bevelT w="254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1440" rIns="91440" bIns="91440" rtlCol="0" anchor="ctr"/>
            <a:lstStyle/>
            <a:p>
              <a:pPr algn="ctr"/>
              <a:r>
                <a:rPr lang="en-US" b="1" dirty="0"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sym typeface="Wingdings"/>
                </a:rPr>
                <a:t>X</a:t>
              </a:r>
              <a:endParaRPr lang="en-US" b="1" dirty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3027074" y="5922216"/>
            <a:ext cx="2804160" cy="630984"/>
            <a:chOff x="3027074" y="5922216"/>
            <a:chExt cx="2804160" cy="630984"/>
          </a:xfrm>
        </p:grpSpPr>
        <p:sp>
          <p:nvSpPr>
            <p:cNvPr id="112" name="Rectangle 111"/>
            <p:cNvSpPr/>
            <p:nvPr/>
          </p:nvSpPr>
          <p:spPr>
            <a:xfrm>
              <a:off x="3027074" y="5922216"/>
              <a:ext cx="2804160" cy="630984"/>
            </a:xfrm>
            <a:prstGeom prst="rect">
              <a:avLst/>
            </a:prstGeom>
            <a:gradFill flip="none" rotWithShape="1">
              <a:gsLst>
                <a:gs pos="42000">
                  <a:srgbClr val="86CD45"/>
                </a:gs>
                <a:gs pos="100000">
                  <a:srgbClr val="9AE785"/>
                </a:gs>
                <a:gs pos="0">
                  <a:srgbClr val="13893D"/>
                </a:gs>
              </a:gsLst>
              <a:lin ang="16200000" scaled="1"/>
              <a:tileRect/>
            </a:gradFill>
            <a:ln w="19050">
              <a:gradFill flip="none" rotWithShape="1">
                <a:gsLst>
                  <a:gs pos="0">
                    <a:srgbClr val="1DBA5F"/>
                  </a:gs>
                  <a:gs pos="100000">
                    <a:srgbClr val="DBFABE"/>
                  </a:gs>
                </a:gsLst>
                <a:lin ang="5400000" scaled="1"/>
                <a:tileRect/>
              </a:gra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457200" tIns="91440" bIns="0" rtlCol="0" anchor="ctr"/>
            <a:lstStyle/>
            <a:p>
              <a:pPr>
                <a:lnSpc>
                  <a:spcPts val="1300"/>
                </a:lnSpc>
              </a:pPr>
              <a:r>
                <a:rPr lang="en-US" b="1" dirty="0" smtClean="0">
                  <a:effectLst>
                    <a:outerShdw blurRad="63500" dist="25400" dir="5400000" algn="t" rotWithShape="0">
                      <a:prstClr val="black">
                        <a:alpha val="30000"/>
                      </a:prstClr>
                    </a:outerShdw>
                  </a:effectLst>
                  <a:cs typeface="Arial" pitchFamily="34" charset="0"/>
                </a:rPr>
                <a:t>ACCEPTABLE</a:t>
              </a:r>
            </a:p>
          </p:txBody>
        </p:sp>
        <p:sp>
          <p:nvSpPr>
            <p:cNvPr id="114" name="Oval 113"/>
            <p:cNvSpPr/>
            <p:nvPr/>
          </p:nvSpPr>
          <p:spPr>
            <a:xfrm>
              <a:off x="3080009" y="6077688"/>
              <a:ext cx="320040" cy="320040"/>
            </a:xfrm>
            <a:prstGeom prst="ellipse">
              <a:avLst/>
            </a:prstGeom>
            <a:gradFill flip="none" rotWithShape="1">
              <a:gsLst>
                <a:gs pos="49000">
                  <a:srgbClr val="7CCD45"/>
                </a:gs>
                <a:gs pos="100000">
                  <a:srgbClr val="9AE785"/>
                </a:gs>
                <a:gs pos="0">
                  <a:srgbClr val="0C5827"/>
                </a:gs>
              </a:gsLst>
              <a:lin ang="18000000" scaled="0"/>
              <a:tileRect/>
            </a:gradFill>
            <a:ln w="19050">
              <a:noFill/>
              <a:miter lim="800000"/>
            </a:ln>
            <a:effectLst/>
            <a:scene3d>
              <a:camera prst="orthographicFront"/>
              <a:lightRig rig="glow" dir="t">
                <a:rot lat="0" lon="0" rev="2700000"/>
              </a:lightRig>
            </a:scene3d>
            <a:sp3d>
              <a:bevelT w="25400" h="190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09728" rIns="109728" bIns="45720" rtlCol="0" anchor="ctr"/>
            <a:lstStyle/>
            <a:p>
              <a:pPr algn="ctr"/>
              <a:r>
                <a:rPr lang="en-US" b="1" dirty="0"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sym typeface="Wingdings"/>
                </a:rPr>
                <a:t></a:t>
              </a:r>
              <a:endParaRPr lang="en-US" b="1" dirty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59640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Download more templates from FPPT.com</a:t>
            </a: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E:\websites\free-power-point-templates\2012\logos.pn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00400" y="3143250"/>
            <a:ext cx="28575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8991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514</Words>
  <Application>Microsoft Office PowerPoint</Application>
  <PresentationFormat>On-screen Show (4:3)</PresentationFormat>
  <Paragraphs>286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Product Comparison Template</vt:lpstr>
      <vt:lpstr>Product Comparison Template</vt:lpstr>
      <vt:lpstr>Product Comparison Template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Md Aminul Islam</dc:creator>
  <cp:lastModifiedBy>Julian</cp:lastModifiedBy>
  <cp:revision>31</cp:revision>
  <dcterms:created xsi:type="dcterms:W3CDTF">2013-05-05T23:31:21Z</dcterms:created>
  <dcterms:modified xsi:type="dcterms:W3CDTF">2013-05-07T20:10:45Z</dcterms:modified>
</cp:coreProperties>
</file>